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1041" r:id="rId3"/>
    <p:sldId id="257" r:id="rId4"/>
    <p:sldId id="1109" r:id="rId5"/>
    <p:sldId id="1111" r:id="rId6"/>
    <p:sldId id="1110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1107" r:id="rId60"/>
    <p:sldId id="310" r:id="rId61"/>
    <p:sldId id="1042" r:id="rId62"/>
    <p:sldId id="1106" r:id="rId63"/>
    <p:sldId id="599" r:id="rId6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59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dexing-in-numpy/" TargetMode="External"/><Relationship Id="rId2" Type="http://schemas.openxmlformats.org/officeDocument/2006/relationships/hyperlink" Target="https://www.w3schools.com/python/numpy_array_indexing.asp" TargetMode="External"/><Relationship Id="rId1" Type="http://schemas.openxmlformats.org/officeDocument/2006/relationships/hyperlink" Target="https://numpy.org/doc/stable/reference/arrays.indexing.html" TargetMode="External"/><Relationship Id="rId4" Type="http://schemas.openxmlformats.org/officeDocument/2006/relationships/hyperlink" Target="https://www.pluralsight.com/guides/working-numpy-arrays-indexing-slicing-guide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dexing-in-numpy/" TargetMode="External"/><Relationship Id="rId2" Type="http://schemas.openxmlformats.org/officeDocument/2006/relationships/hyperlink" Target="https://www.w3schools.com/python/numpy_array_indexing.asp" TargetMode="External"/><Relationship Id="rId1" Type="http://schemas.openxmlformats.org/officeDocument/2006/relationships/hyperlink" Target="https://numpy.org/doc/stable/reference/arrays.indexing.html" TargetMode="External"/><Relationship Id="rId4" Type="http://schemas.openxmlformats.org/officeDocument/2006/relationships/hyperlink" Target="https://www.pluralsight.com/guides/working-numpy-arrays-indexing-slicing-guide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A2FF7D-47AE-4978-B5A4-25425AA5F7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D05514-86FB-4079-8C5D-E0BBCD58508F}">
      <dgm:prSet/>
      <dgm:spPr/>
      <dgm:t>
        <a:bodyPr/>
        <a:lstStyle/>
        <a:p>
          <a:r>
            <a:rPr lang="en-GB" b="0" i="0"/>
            <a:t>Bar Graph </a:t>
          </a:r>
          <a:endParaRPr lang="en-US"/>
        </a:p>
      </dgm:t>
    </dgm:pt>
    <dgm:pt modelId="{A089C5F4-66A1-419B-99FF-E8785E17A7BF}" type="parTrans" cxnId="{1CF81007-1D07-4A90-9151-DE42ACDFD027}">
      <dgm:prSet/>
      <dgm:spPr/>
      <dgm:t>
        <a:bodyPr/>
        <a:lstStyle/>
        <a:p>
          <a:endParaRPr lang="en-US"/>
        </a:p>
      </dgm:t>
    </dgm:pt>
    <dgm:pt modelId="{FC89416C-452A-4407-8CFF-4D20985E9E18}" type="sibTrans" cxnId="{1CF81007-1D07-4A90-9151-DE42ACDFD027}">
      <dgm:prSet/>
      <dgm:spPr/>
      <dgm:t>
        <a:bodyPr/>
        <a:lstStyle/>
        <a:p>
          <a:endParaRPr lang="en-US"/>
        </a:p>
      </dgm:t>
    </dgm:pt>
    <dgm:pt modelId="{B343F7D6-0E7E-454B-AB38-C09D00C255D4}">
      <dgm:prSet/>
      <dgm:spPr/>
      <dgm:t>
        <a:bodyPr/>
        <a:lstStyle/>
        <a:p>
          <a:r>
            <a:rPr lang="en-GB" b="0" i="0"/>
            <a:t>Choropleth</a:t>
          </a:r>
          <a:endParaRPr lang="en-US"/>
        </a:p>
      </dgm:t>
    </dgm:pt>
    <dgm:pt modelId="{C396237F-B73D-407F-A2B6-664B7EB570D1}" type="parTrans" cxnId="{1965EF1A-43D6-4AE2-8447-A70F4CB1D97D}">
      <dgm:prSet/>
      <dgm:spPr/>
      <dgm:t>
        <a:bodyPr/>
        <a:lstStyle/>
        <a:p>
          <a:endParaRPr lang="en-US"/>
        </a:p>
      </dgm:t>
    </dgm:pt>
    <dgm:pt modelId="{9F01D13D-3325-4672-B072-AD7E4D9D9D6C}" type="sibTrans" cxnId="{1965EF1A-43D6-4AE2-8447-A70F4CB1D97D}">
      <dgm:prSet/>
      <dgm:spPr/>
      <dgm:t>
        <a:bodyPr/>
        <a:lstStyle/>
        <a:p>
          <a:endParaRPr lang="en-US"/>
        </a:p>
      </dgm:t>
    </dgm:pt>
    <dgm:pt modelId="{B3D74441-DFA4-4C90-9247-52909FB95270}">
      <dgm:prSet/>
      <dgm:spPr/>
      <dgm:t>
        <a:bodyPr/>
        <a:lstStyle/>
        <a:p>
          <a:r>
            <a:rPr lang="en-GB" b="0" i="0"/>
            <a:t>Flow Chart</a:t>
          </a:r>
          <a:endParaRPr lang="en-US"/>
        </a:p>
      </dgm:t>
    </dgm:pt>
    <dgm:pt modelId="{9C9E2B1D-1AAD-4CFA-9498-8ABDDFCA0787}" type="parTrans" cxnId="{9CA88C96-1BDA-4E64-BC82-6C89559DCAF1}">
      <dgm:prSet/>
      <dgm:spPr/>
      <dgm:t>
        <a:bodyPr/>
        <a:lstStyle/>
        <a:p>
          <a:endParaRPr lang="en-US"/>
        </a:p>
      </dgm:t>
    </dgm:pt>
    <dgm:pt modelId="{B94C0642-207B-47CC-A35E-47C7A14B1D00}" type="sibTrans" cxnId="{9CA88C96-1BDA-4E64-BC82-6C89559DCAF1}">
      <dgm:prSet/>
      <dgm:spPr/>
      <dgm:t>
        <a:bodyPr/>
        <a:lstStyle/>
        <a:p>
          <a:endParaRPr lang="en-US"/>
        </a:p>
      </dgm:t>
    </dgm:pt>
    <dgm:pt modelId="{E27964C2-5F9A-4833-84C0-3B54987EC8AB}">
      <dgm:prSet/>
      <dgm:spPr/>
      <dgm:t>
        <a:bodyPr/>
        <a:lstStyle/>
        <a:p>
          <a:r>
            <a:rPr lang="en-GB" b="0" i="0"/>
            <a:t>Histogram</a:t>
          </a:r>
          <a:endParaRPr lang="en-US"/>
        </a:p>
      </dgm:t>
    </dgm:pt>
    <dgm:pt modelId="{433CD891-7945-4511-9AC7-FD031EDEF24B}" type="parTrans" cxnId="{99CA3013-A319-4451-B9E5-6A00CA830866}">
      <dgm:prSet/>
      <dgm:spPr/>
      <dgm:t>
        <a:bodyPr/>
        <a:lstStyle/>
        <a:p>
          <a:endParaRPr lang="en-US"/>
        </a:p>
      </dgm:t>
    </dgm:pt>
    <dgm:pt modelId="{0042B722-AF3D-4CBE-85D8-8262644E6D4B}" type="sibTrans" cxnId="{99CA3013-A319-4451-B9E5-6A00CA830866}">
      <dgm:prSet/>
      <dgm:spPr/>
      <dgm:t>
        <a:bodyPr/>
        <a:lstStyle/>
        <a:p>
          <a:endParaRPr lang="en-US"/>
        </a:p>
      </dgm:t>
    </dgm:pt>
    <dgm:pt modelId="{B20343F7-490F-4F4D-A77E-AFB3AE5D3372}">
      <dgm:prSet/>
      <dgm:spPr/>
      <dgm:t>
        <a:bodyPr/>
        <a:lstStyle/>
        <a:p>
          <a:r>
            <a:rPr lang="en-GB" b="0" i="0"/>
            <a:t>Line Graph</a:t>
          </a:r>
          <a:endParaRPr lang="en-US"/>
        </a:p>
      </dgm:t>
    </dgm:pt>
    <dgm:pt modelId="{F26D27B5-CBFA-4A84-8726-6D1265B0B3E0}" type="parTrans" cxnId="{DBD13507-AA14-447A-8726-359A38F23B75}">
      <dgm:prSet/>
      <dgm:spPr/>
      <dgm:t>
        <a:bodyPr/>
        <a:lstStyle/>
        <a:p>
          <a:endParaRPr lang="en-US"/>
        </a:p>
      </dgm:t>
    </dgm:pt>
    <dgm:pt modelId="{41066088-9136-4A65-84E7-B373554172A1}" type="sibTrans" cxnId="{DBD13507-AA14-447A-8726-359A38F23B75}">
      <dgm:prSet/>
      <dgm:spPr/>
      <dgm:t>
        <a:bodyPr/>
        <a:lstStyle/>
        <a:p>
          <a:endParaRPr lang="en-US"/>
        </a:p>
      </dgm:t>
    </dgm:pt>
    <dgm:pt modelId="{00D67E20-FA20-4BBD-BA52-97D5ADD598A5}">
      <dgm:prSet/>
      <dgm:spPr/>
      <dgm:t>
        <a:bodyPr/>
        <a:lstStyle/>
        <a:p>
          <a:r>
            <a:rPr lang="en-GB" b="0" i="0"/>
            <a:t>Pie Chart</a:t>
          </a:r>
          <a:endParaRPr lang="en-US"/>
        </a:p>
      </dgm:t>
    </dgm:pt>
    <dgm:pt modelId="{FC774DD8-2AD4-44C1-860A-B00EDA094412}" type="parTrans" cxnId="{7FED3A12-9F14-49BB-8F6B-A07C2D813288}">
      <dgm:prSet/>
      <dgm:spPr/>
      <dgm:t>
        <a:bodyPr/>
        <a:lstStyle/>
        <a:p>
          <a:endParaRPr lang="en-US"/>
        </a:p>
      </dgm:t>
    </dgm:pt>
    <dgm:pt modelId="{4218B139-F080-4104-917F-A91F59F5C52C}" type="sibTrans" cxnId="{7FED3A12-9F14-49BB-8F6B-A07C2D813288}">
      <dgm:prSet/>
      <dgm:spPr/>
      <dgm:t>
        <a:bodyPr/>
        <a:lstStyle/>
        <a:p>
          <a:endParaRPr lang="en-US"/>
        </a:p>
      </dgm:t>
    </dgm:pt>
    <dgm:pt modelId="{185380B0-D994-48E9-A84F-4D7BB52E8EB2}">
      <dgm:prSet/>
      <dgm:spPr/>
      <dgm:t>
        <a:bodyPr/>
        <a:lstStyle/>
        <a:p>
          <a:r>
            <a:rPr lang="en-GB" b="0" i="0"/>
            <a:t>Pointmap</a:t>
          </a:r>
          <a:endParaRPr lang="en-US"/>
        </a:p>
      </dgm:t>
    </dgm:pt>
    <dgm:pt modelId="{844588E4-B3C0-4EA4-8B61-1159F84C1257}" type="parTrans" cxnId="{3A3F0D49-F5BE-43CE-AF60-736F6D543EFE}">
      <dgm:prSet/>
      <dgm:spPr/>
      <dgm:t>
        <a:bodyPr/>
        <a:lstStyle/>
        <a:p>
          <a:endParaRPr lang="en-US"/>
        </a:p>
      </dgm:t>
    </dgm:pt>
    <dgm:pt modelId="{E4563A77-63E4-49F1-81F0-BCDF4C5AE16E}" type="sibTrans" cxnId="{3A3F0D49-F5BE-43CE-AF60-736F6D543EFE}">
      <dgm:prSet/>
      <dgm:spPr/>
      <dgm:t>
        <a:bodyPr/>
        <a:lstStyle/>
        <a:p>
          <a:endParaRPr lang="en-US"/>
        </a:p>
      </dgm:t>
    </dgm:pt>
    <dgm:pt modelId="{815362EE-C65B-45E3-B5A7-01E95E1D1C2E}">
      <dgm:prSet/>
      <dgm:spPr/>
      <dgm:t>
        <a:bodyPr/>
        <a:lstStyle/>
        <a:p>
          <a:r>
            <a:rPr lang="en-GB" b="0" i="0"/>
            <a:t>Scatter plot</a:t>
          </a:r>
          <a:endParaRPr lang="en-US"/>
        </a:p>
      </dgm:t>
    </dgm:pt>
    <dgm:pt modelId="{60BD1788-032E-486A-84BE-494F5D6B6951}" type="parTrans" cxnId="{8434FDC3-D657-4C50-AC1A-71CFA4CCD016}">
      <dgm:prSet/>
      <dgm:spPr/>
      <dgm:t>
        <a:bodyPr/>
        <a:lstStyle/>
        <a:p>
          <a:endParaRPr lang="en-US"/>
        </a:p>
      </dgm:t>
    </dgm:pt>
    <dgm:pt modelId="{67812912-27B3-43A1-B71D-AA6D4DDA8BBD}" type="sibTrans" cxnId="{8434FDC3-D657-4C50-AC1A-71CFA4CCD016}">
      <dgm:prSet/>
      <dgm:spPr/>
      <dgm:t>
        <a:bodyPr/>
        <a:lstStyle/>
        <a:p>
          <a:endParaRPr lang="en-US"/>
        </a:p>
      </dgm:t>
    </dgm:pt>
    <dgm:pt modelId="{EB71A08D-F84C-48C4-AEF4-00A2161862F5}">
      <dgm:prSet/>
      <dgm:spPr/>
      <dgm:t>
        <a:bodyPr/>
        <a:lstStyle/>
        <a:p>
          <a:r>
            <a:rPr lang="en-GB" b="0" i="0"/>
            <a:t>Stacked Bar Timeline</a:t>
          </a:r>
          <a:endParaRPr lang="en-US"/>
        </a:p>
      </dgm:t>
    </dgm:pt>
    <dgm:pt modelId="{5B2E8E35-58E3-45A0-A107-BBA6E2118753}" type="parTrans" cxnId="{223DD434-A789-4688-9F9D-D5C6AA4A81B0}">
      <dgm:prSet/>
      <dgm:spPr/>
      <dgm:t>
        <a:bodyPr/>
        <a:lstStyle/>
        <a:p>
          <a:endParaRPr lang="en-US"/>
        </a:p>
      </dgm:t>
    </dgm:pt>
    <dgm:pt modelId="{3C27562C-810F-4920-9543-948B5813D57F}" type="sibTrans" cxnId="{223DD434-A789-4688-9F9D-D5C6AA4A81B0}">
      <dgm:prSet/>
      <dgm:spPr/>
      <dgm:t>
        <a:bodyPr/>
        <a:lstStyle/>
        <a:p>
          <a:endParaRPr lang="en-US"/>
        </a:p>
      </dgm:t>
    </dgm:pt>
    <dgm:pt modelId="{59A3D6CA-2B03-4421-AA04-D12B54845E0C}">
      <dgm:prSet/>
      <dgm:spPr/>
      <dgm:t>
        <a:bodyPr/>
        <a:lstStyle/>
        <a:p>
          <a:r>
            <a:rPr lang="en-GB" b="0" i="0"/>
            <a:t>Tree Diagram Venn Diagram</a:t>
          </a:r>
          <a:br>
            <a:rPr lang="en-GB"/>
          </a:br>
          <a:endParaRPr lang="en-US"/>
        </a:p>
      </dgm:t>
    </dgm:pt>
    <dgm:pt modelId="{BAEAF580-A8AF-4C42-8D66-C6715F74C079}" type="parTrans" cxnId="{2BBD4984-ED54-4333-BD76-9C871F18050E}">
      <dgm:prSet/>
      <dgm:spPr/>
      <dgm:t>
        <a:bodyPr/>
        <a:lstStyle/>
        <a:p>
          <a:endParaRPr lang="en-US"/>
        </a:p>
      </dgm:t>
    </dgm:pt>
    <dgm:pt modelId="{D9CFB43A-65AD-4A29-8DDD-BC238C7CD2D9}" type="sibTrans" cxnId="{2BBD4984-ED54-4333-BD76-9C871F18050E}">
      <dgm:prSet/>
      <dgm:spPr/>
      <dgm:t>
        <a:bodyPr/>
        <a:lstStyle/>
        <a:p>
          <a:endParaRPr lang="en-US"/>
        </a:p>
      </dgm:t>
    </dgm:pt>
    <dgm:pt modelId="{6618D81B-800F-4773-91FD-1944124EC8A7}" type="pres">
      <dgm:prSet presAssocID="{41A2FF7D-47AE-4978-B5A4-25425AA5F767}" presName="linear" presStyleCnt="0">
        <dgm:presLayoutVars>
          <dgm:animLvl val="lvl"/>
          <dgm:resizeHandles val="exact"/>
        </dgm:presLayoutVars>
      </dgm:prSet>
      <dgm:spPr/>
    </dgm:pt>
    <dgm:pt modelId="{DCF933E8-2604-421D-9ECB-E94871281570}" type="pres">
      <dgm:prSet presAssocID="{FFD05514-86FB-4079-8C5D-E0BBCD58508F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EC717474-482C-41E0-B219-3D7DD82637F2}" type="pres">
      <dgm:prSet presAssocID="{FC89416C-452A-4407-8CFF-4D20985E9E18}" presName="spacer" presStyleCnt="0"/>
      <dgm:spPr/>
    </dgm:pt>
    <dgm:pt modelId="{D7745060-0E61-457C-A598-8C311DFAF39C}" type="pres">
      <dgm:prSet presAssocID="{B343F7D6-0E7E-454B-AB38-C09D00C255D4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4B842C7F-C65D-486C-A947-E25943B37C72}" type="pres">
      <dgm:prSet presAssocID="{9F01D13D-3325-4672-B072-AD7E4D9D9D6C}" presName="spacer" presStyleCnt="0"/>
      <dgm:spPr/>
    </dgm:pt>
    <dgm:pt modelId="{37021681-70CF-42E7-9B62-261FCDC0B36B}" type="pres">
      <dgm:prSet presAssocID="{B3D74441-DFA4-4C90-9247-52909FB95270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3252588-9CCE-4D43-8697-A1EC1D1EEA6A}" type="pres">
      <dgm:prSet presAssocID="{B94C0642-207B-47CC-A35E-47C7A14B1D00}" presName="spacer" presStyleCnt="0"/>
      <dgm:spPr/>
    </dgm:pt>
    <dgm:pt modelId="{4D62F3EA-90AB-40C4-A89C-BFE1A14441CD}" type="pres">
      <dgm:prSet presAssocID="{E27964C2-5F9A-4833-84C0-3B54987EC8AB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F6FA511C-BF1A-46BB-82FA-F5320CE7D6EE}" type="pres">
      <dgm:prSet presAssocID="{0042B722-AF3D-4CBE-85D8-8262644E6D4B}" presName="spacer" presStyleCnt="0"/>
      <dgm:spPr/>
    </dgm:pt>
    <dgm:pt modelId="{9B9578F8-D6B5-42BB-9DE6-E97D54C44E6C}" type="pres">
      <dgm:prSet presAssocID="{B20343F7-490F-4F4D-A77E-AFB3AE5D3372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335CC3CF-72C9-4762-910A-792AF0CFB5CB}" type="pres">
      <dgm:prSet presAssocID="{41066088-9136-4A65-84E7-B373554172A1}" presName="spacer" presStyleCnt="0"/>
      <dgm:spPr/>
    </dgm:pt>
    <dgm:pt modelId="{D199045F-9991-4250-B1D5-F07DDB298EF3}" type="pres">
      <dgm:prSet presAssocID="{00D67E20-FA20-4BBD-BA52-97D5ADD598A5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6F2BB559-9E3A-4549-A974-2C1A3C39524A}" type="pres">
      <dgm:prSet presAssocID="{4218B139-F080-4104-917F-A91F59F5C52C}" presName="spacer" presStyleCnt="0"/>
      <dgm:spPr/>
    </dgm:pt>
    <dgm:pt modelId="{D7A156BF-CFAA-4F0C-ABF0-CAE0462A4D03}" type="pres">
      <dgm:prSet presAssocID="{185380B0-D994-48E9-A84F-4D7BB52E8EB2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AEE1923A-68F0-4671-BD39-843C7F1FB76A}" type="pres">
      <dgm:prSet presAssocID="{E4563A77-63E4-49F1-81F0-BCDF4C5AE16E}" presName="spacer" presStyleCnt="0"/>
      <dgm:spPr/>
    </dgm:pt>
    <dgm:pt modelId="{40A3F2DE-85EA-4EC4-A04C-13832E51025B}" type="pres">
      <dgm:prSet presAssocID="{815362EE-C65B-45E3-B5A7-01E95E1D1C2E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858D731E-3661-4C32-8942-8D677BE0751C}" type="pres">
      <dgm:prSet presAssocID="{67812912-27B3-43A1-B71D-AA6D4DDA8BBD}" presName="spacer" presStyleCnt="0"/>
      <dgm:spPr/>
    </dgm:pt>
    <dgm:pt modelId="{D07494CE-DA8C-4C30-9F8E-770814A67F30}" type="pres">
      <dgm:prSet presAssocID="{EB71A08D-F84C-48C4-AEF4-00A2161862F5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F1CD4E0F-E11E-4B4D-ABA7-447A7D3859CE}" type="pres">
      <dgm:prSet presAssocID="{3C27562C-810F-4920-9543-948B5813D57F}" presName="spacer" presStyleCnt="0"/>
      <dgm:spPr/>
    </dgm:pt>
    <dgm:pt modelId="{FF467485-9090-4DD0-9D84-02C33F3F6D7D}" type="pres">
      <dgm:prSet presAssocID="{59A3D6CA-2B03-4421-AA04-D12B54845E0C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CF81007-1D07-4A90-9151-DE42ACDFD027}" srcId="{41A2FF7D-47AE-4978-B5A4-25425AA5F767}" destId="{FFD05514-86FB-4079-8C5D-E0BBCD58508F}" srcOrd="0" destOrd="0" parTransId="{A089C5F4-66A1-419B-99FF-E8785E17A7BF}" sibTransId="{FC89416C-452A-4407-8CFF-4D20985E9E18}"/>
    <dgm:cxn modelId="{DBD13507-AA14-447A-8726-359A38F23B75}" srcId="{41A2FF7D-47AE-4978-B5A4-25425AA5F767}" destId="{B20343F7-490F-4F4D-A77E-AFB3AE5D3372}" srcOrd="4" destOrd="0" parTransId="{F26D27B5-CBFA-4A84-8726-6D1265B0B3E0}" sibTransId="{41066088-9136-4A65-84E7-B373554172A1}"/>
    <dgm:cxn modelId="{5D2BAE07-A132-402D-A1AA-84F1FA00DBB9}" type="presOf" srcId="{815362EE-C65B-45E3-B5A7-01E95E1D1C2E}" destId="{40A3F2DE-85EA-4EC4-A04C-13832E51025B}" srcOrd="0" destOrd="0" presId="urn:microsoft.com/office/officeart/2005/8/layout/vList2"/>
    <dgm:cxn modelId="{7FED3A12-9F14-49BB-8F6B-A07C2D813288}" srcId="{41A2FF7D-47AE-4978-B5A4-25425AA5F767}" destId="{00D67E20-FA20-4BBD-BA52-97D5ADD598A5}" srcOrd="5" destOrd="0" parTransId="{FC774DD8-2AD4-44C1-860A-B00EDA094412}" sibTransId="{4218B139-F080-4104-917F-A91F59F5C52C}"/>
    <dgm:cxn modelId="{99CA3013-A319-4451-B9E5-6A00CA830866}" srcId="{41A2FF7D-47AE-4978-B5A4-25425AA5F767}" destId="{E27964C2-5F9A-4833-84C0-3B54987EC8AB}" srcOrd="3" destOrd="0" parTransId="{433CD891-7945-4511-9AC7-FD031EDEF24B}" sibTransId="{0042B722-AF3D-4CBE-85D8-8262644E6D4B}"/>
    <dgm:cxn modelId="{4E58D91A-23CA-4EC7-9E00-6ACB5B046DCA}" type="presOf" srcId="{B343F7D6-0E7E-454B-AB38-C09D00C255D4}" destId="{D7745060-0E61-457C-A598-8C311DFAF39C}" srcOrd="0" destOrd="0" presId="urn:microsoft.com/office/officeart/2005/8/layout/vList2"/>
    <dgm:cxn modelId="{1965EF1A-43D6-4AE2-8447-A70F4CB1D97D}" srcId="{41A2FF7D-47AE-4978-B5A4-25425AA5F767}" destId="{B343F7D6-0E7E-454B-AB38-C09D00C255D4}" srcOrd="1" destOrd="0" parTransId="{C396237F-B73D-407F-A2B6-664B7EB570D1}" sibTransId="{9F01D13D-3325-4672-B072-AD7E4D9D9D6C}"/>
    <dgm:cxn modelId="{FB8D3B34-47C5-4882-8E7C-B3767D510426}" type="presOf" srcId="{59A3D6CA-2B03-4421-AA04-D12B54845E0C}" destId="{FF467485-9090-4DD0-9D84-02C33F3F6D7D}" srcOrd="0" destOrd="0" presId="urn:microsoft.com/office/officeart/2005/8/layout/vList2"/>
    <dgm:cxn modelId="{223DD434-A789-4688-9F9D-D5C6AA4A81B0}" srcId="{41A2FF7D-47AE-4978-B5A4-25425AA5F767}" destId="{EB71A08D-F84C-48C4-AEF4-00A2161862F5}" srcOrd="8" destOrd="0" parTransId="{5B2E8E35-58E3-45A0-A107-BBA6E2118753}" sibTransId="{3C27562C-810F-4920-9543-948B5813D57F}"/>
    <dgm:cxn modelId="{BD024D37-0AE7-4687-8917-97E455F26A0D}" type="presOf" srcId="{B3D74441-DFA4-4C90-9247-52909FB95270}" destId="{37021681-70CF-42E7-9B62-261FCDC0B36B}" srcOrd="0" destOrd="0" presId="urn:microsoft.com/office/officeart/2005/8/layout/vList2"/>
    <dgm:cxn modelId="{3A3F0D49-F5BE-43CE-AF60-736F6D543EFE}" srcId="{41A2FF7D-47AE-4978-B5A4-25425AA5F767}" destId="{185380B0-D994-48E9-A84F-4D7BB52E8EB2}" srcOrd="6" destOrd="0" parTransId="{844588E4-B3C0-4EA4-8B61-1159F84C1257}" sibTransId="{E4563A77-63E4-49F1-81F0-BCDF4C5AE16E}"/>
    <dgm:cxn modelId="{2BBD4984-ED54-4333-BD76-9C871F18050E}" srcId="{41A2FF7D-47AE-4978-B5A4-25425AA5F767}" destId="{59A3D6CA-2B03-4421-AA04-D12B54845E0C}" srcOrd="9" destOrd="0" parTransId="{BAEAF580-A8AF-4C42-8D66-C6715F74C079}" sibTransId="{D9CFB43A-65AD-4A29-8DDD-BC238C7CD2D9}"/>
    <dgm:cxn modelId="{DFCB868E-BEE8-4BC7-A72D-F2713621F6F6}" type="presOf" srcId="{00D67E20-FA20-4BBD-BA52-97D5ADD598A5}" destId="{D199045F-9991-4250-B1D5-F07DDB298EF3}" srcOrd="0" destOrd="0" presId="urn:microsoft.com/office/officeart/2005/8/layout/vList2"/>
    <dgm:cxn modelId="{9CA88C96-1BDA-4E64-BC82-6C89559DCAF1}" srcId="{41A2FF7D-47AE-4978-B5A4-25425AA5F767}" destId="{B3D74441-DFA4-4C90-9247-52909FB95270}" srcOrd="2" destOrd="0" parTransId="{9C9E2B1D-1AAD-4CFA-9498-8ABDDFCA0787}" sibTransId="{B94C0642-207B-47CC-A35E-47C7A14B1D00}"/>
    <dgm:cxn modelId="{E131FE98-EFB9-4304-8F2B-B0F75E689C5F}" type="presOf" srcId="{B20343F7-490F-4F4D-A77E-AFB3AE5D3372}" destId="{9B9578F8-D6B5-42BB-9DE6-E97D54C44E6C}" srcOrd="0" destOrd="0" presId="urn:microsoft.com/office/officeart/2005/8/layout/vList2"/>
    <dgm:cxn modelId="{EDB279A4-9C89-4572-BD58-270E3FFCBA56}" type="presOf" srcId="{FFD05514-86FB-4079-8C5D-E0BBCD58508F}" destId="{DCF933E8-2604-421D-9ECB-E94871281570}" srcOrd="0" destOrd="0" presId="urn:microsoft.com/office/officeart/2005/8/layout/vList2"/>
    <dgm:cxn modelId="{8434FDC3-D657-4C50-AC1A-71CFA4CCD016}" srcId="{41A2FF7D-47AE-4978-B5A4-25425AA5F767}" destId="{815362EE-C65B-45E3-B5A7-01E95E1D1C2E}" srcOrd="7" destOrd="0" parTransId="{60BD1788-032E-486A-84BE-494F5D6B6951}" sibTransId="{67812912-27B3-43A1-B71D-AA6D4DDA8BBD}"/>
    <dgm:cxn modelId="{935631D7-3338-41EC-9783-B9E4F759A654}" type="presOf" srcId="{41A2FF7D-47AE-4978-B5A4-25425AA5F767}" destId="{6618D81B-800F-4773-91FD-1944124EC8A7}" srcOrd="0" destOrd="0" presId="urn:microsoft.com/office/officeart/2005/8/layout/vList2"/>
    <dgm:cxn modelId="{E726A6DE-2ED7-476B-8604-3BD96E6AD077}" type="presOf" srcId="{E27964C2-5F9A-4833-84C0-3B54987EC8AB}" destId="{4D62F3EA-90AB-40C4-A89C-BFE1A14441CD}" srcOrd="0" destOrd="0" presId="urn:microsoft.com/office/officeart/2005/8/layout/vList2"/>
    <dgm:cxn modelId="{26E710F2-3CEF-44D3-9E06-8A16A4A99AA4}" type="presOf" srcId="{185380B0-D994-48E9-A84F-4D7BB52E8EB2}" destId="{D7A156BF-CFAA-4F0C-ABF0-CAE0462A4D03}" srcOrd="0" destOrd="0" presId="urn:microsoft.com/office/officeart/2005/8/layout/vList2"/>
    <dgm:cxn modelId="{06BF92F7-4F8A-4C61-B6F1-23A300D2651B}" type="presOf" srcId="{EB71A08D-F84C-48C4-AEF4-00A2161862F5}" destId="{D07494CE-DA8C-4C30-9F8E-770814A67F30}" srcOrd="0" destOrd="0" presId="urn:microsoft.com/office/officeart/2005/8/layout/vList2"/>
    <dgm:cxn modelId="{69CB847B-AFA7-4ED7-8CFE-A7269D536A70}" type="presParOf" srcId="{6618D81B-800F-4773-91FD-1944124EC8A7}" destId="{DCF933E8-2604-421D-9ECB-E94871281570}" srcOrd="0" destOrd="0" presId="urn:microsoft.com/office/officeart/2005/8/layout/vList2"/>
    <dgm:cxn modelId="{783CDB8D-A5A8-4D1A-B3B2-6432EFDBB641}" type="presParOf" srcId="{6618D81B-800F-4773-91FD-1944124EC8A7}" destId="{EC717474-482C-41E0-B219-3D7DD82637F2}" srcOrd="1" destOrd="0" presId="urn:microsoft.com/office/officeart/2005/8/layout/vList2"/>
    <dgm:cxn modelId="{3B0C1C14-D93E-4805-A3A4-1719FE183C21}" type="presParOf" srcId="{6618D81B-800F-4773-91FD-1944124EC8A7}" destId="{D7745060-0E61-457C-A598-8C311DFAF39C}" srcOrd="2" destOrd="0" presId="urn:microsoft.com/office/officeart/2005/8/layout/vList2"/>
    <dgm:cxn modelId="{0C629121-B409-4031-A8AB-EE38B2058642}" type="presParOf" srcId="{6618D81B-800F-4773-91FD-1944124EC8A7}" destId="{4B842C7F-C65D-486C-A947-E25943B37C72}" srcOrd="3" destOrd="0" presId="urn:microsoft.com/office/officeart/2005/8/layout/vList2"/>
    <dgm:cxn modelId="{F2906D0C-A475-4219-AD76-AD10B051B54F}" type="presParOf" srcId="{6618D81B-800F-4773-91FD-1944124EC8A7}" destId="{37021681-70CF-42E7-9B62-261FCDC0B36B}" srcOrd="4" destOrd="0" presId="urn:microsoft.com/office/officeart/2005/8/layout/vList2"/>
    <dgm:cxn modelId="{B060B585-4D8C-41AC-880A-987353F54840}" type="presParOf" srcId="{6618D81B-800F-4773-91FD-1944124EC8A7}" destId="{A3252588-9CCE-4D43-8697-A1EC1D1EEA6A}" srcOrd="5" destOrd="0" presId="urn:microsoft.com/office/officeart/2005/8/layout/vList2"/>
    <dgm:cxn modelId="{839AFD0F-72DA-410A-B231-407D03003CDC}" type="presParOf" srcId="{6618D81B-800F-4773-91FD-1944124EC8A7}" destId="{4D62F3EA-90AB-40C4-A89C-BFE1A14441CD}" srcOrd="6" destOrd="0" presId="urn:microsoft.com/office/officeart/2005/8/layout/vList2"/>
    <dgm:cxn modelId="{0368D74D-D58F-4E24-B5EF-6F804845B364}" type="presParOf" srcId="{6618D81B-800F-4773-91FD-1944124EC8A7}" destId="{F6FA511C-BF1A-46BB-82FA-F5320CE7D6EE}" srcOrd="7" destOrd="0" presId="urn:microsoft.com/office/officeart/2005/8/layout/vList2"/>
    <dgm:cxn modelId="{A52473A6-75B4-4D7E-A888-5CEC933F6C22}" type="presParOf" srcId="{6618D81B-800F-4773-91FD-1944124EC8A7}" destId="{9B9578F8-D6B5-42BB-9DE6-E97D54C44E6C}" srcOrd="8" destOrd="0" presId="urn:microsoft.com/office/officeart/2005/8/layout/vList2"/>
    <dgm:cxn modelId="{8D3D5BC3-9CC7-44B6-B1A4-4A6D55956882}" type="presParOf" srcId="{6618D81B-800F-4773-91FD-1944124EC8A7}" destId="{335CC3CF-72C9-4762-910A-792AF0CFB5CB}" srcOrd="9" destOrd="0" presId="urn:microsoft.com/office/officeart/2005/8/layout/vList2"/>
    <dgm:cxn modelId="{13CE587C-CF10-49EF-9D0F-E1B42748FCFD}" type="presParOf" srcId="{6618D81B-800F-4773-91FD-1944124EC8A7}" destId="{D199045F-9991-4250-B1D5-F07DDB298EF3}" srcOrd="10" destOrd="0" presId="urn:microsoft.com/office/officeart/2005/8/layout/vList2"/>
    <dgm:cxn modelId="{4C263CCE-9852-4164-A008-A1AD157673D7}" type="presParOf" srcId="{6618D81B-800F-4773-91FD-1944124EC8A7}" destId="{6F2BB559-9E3A-4549-A974-2C1A3C39524A}" srcOrd="11" destOrd="0" presId="urn:microsoft.com/office/officeart/2005/8/layout/vList2"/>
    <dgm:cxn modelId="{53A0F195-6664-4B2F-842A-3829D65018B5}" type="presParOf" srcId="{6618D81B-800F-4773-91FD-1944124EC8A7}" destId="{D7A156BF-CFAA-4F0C-ABF0-CAE0462A4D03}" srcOrd="12" destOrd="0" presId="urn:microsoft.com/office/officeart/2005/8/layout/vList2"/>
    <dgm:cxn modelId="{A65CB82A-7D25-45C6-9451-356A21682BA3}" type="presParOf" srcId="{6618D81B-800F-4773-91FD-1944124EC8A7}" destId="{AEE1923A-68F0-4671-BD39-843C7F1FB76A}" srcOrd="13" destOrd="0" presId="urn:microsoft.com/office/officeart/2005/8/layout/vList2"/>
    <dgm:cxn modelId="{56792528-E14B-4E93-97E0-DEC1A6E95223}" type="presParOf" srcId="{6618D81B-800F-4773-91FD-1944124EC8A7}" destId="{40A3F2DE-85EA-4EC4-A04C-13832E51025B}" srcOrd="14" destOrd="0" presId="urn:microsoft.com/office/officeart/2005/8/layout/vList2"/>
    <dgm:cxn modelId="{7C1FB0C1-6245-4EFC-9742-229AE3B2F636}" type="presParOf" srcId="{6618D81B-800F-4773-91FD-1944124EC8A7}" destId="{858D731E-3661-4C32-8942-8D677BE0751C}" srcOrd="15" destOrd="0" presId="urn:microsoft.com/office/officeart/2005/8/layout/vList2"/>
    <dgm:cxn modelId="{4B302CEA-9421-4FE5-8E42-3EA3E664E657}" type="presParOf" srcId="{6618D81B-800F-4773-91FD-1944124EC8A7}" destId="{D07494CE-DA8C-4C30-9F8E-770814A67F30}" srcOrd="16" destOrd="0" presId="urn:microsoft.com/office/officeart/2005/8/layout/vList2"/>
    <dgm:cxn modelId="{2DE16070-CFB9-464A-A515-18C117BC007D}" type="presParOf" srcId="{6618D81B-800F-4773-91FD-1944124EC8A7}" destId="{F1CD4E0F-E11E-4B4D-ABA7-447A7D3859CE}" srcOrd="17" destOrd="0" presId="urn:microsoft.com/office/officeart/2005/8/layout/vList2"/>
    <dgm:cxn modelId="{B7C60088-627C-40E6-A87A-B59959C711EE}" type="presParOf" srcId="{6618D81B-800F-4773-91FD-1944124EC8A7}" destId="{FF467485-9090-4DD0-9D84-02C33F3F6D7D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5DF84D-5225-427F-B17E-80C8C2E0AAC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8DE903-4264-46F1-9B74-C5FF8F99DAB9}">
      <dgm:prSet/>
      <dgm:spPr/>
      <dgm:t>
        <a:bodyPr/>
        <a:lstStyle/>
        <a:p>
          <a:r>
            <a:rPr lang="en-US"/>
            <a:t>computer supported</a:t>
          </a:r>
        </a:p>
      </dgm:t>
    </dgm:pt>
    <dgm:pt modelId="{775D9EC5-91CB-4EB0-B069-F63CACE01F7B}" type="parTrans" cxnId="{124ACF6D-3326-4541-BACA-DD296F217CFB}">
      <dgm:prSet/>
      <dgm:spPr/>
      <dgm:t>
        <a:bodyPr/>
        <a:lstStyle/>
        <a:p>
          <a:endParaRPr lang="en-US"/>
        </a:p>
      </dgm:t>
    </dgm:pt>
    <dgm:pt modelId="{EEF4A7F0-AACE-4895-802D-F2C0AAD3600D}" type="sibTrans" cxnId="{124ACF6D-3326-4541-BACA-DD296F217CFB}">
      <dgm:prSet/>
      <dgm:spPr/>
      <dgm:t>
        <a:bodyPr/>
        <a:lstStyle/>
        <a:p>
          <a:endParaRPr lang="en-US"/>
        </a:p>
      </dgm:t>
    </dgm:pt>
    <dgm:pt modelId="{B4A63F6D-D07B-407F-823C-B50A2558BF2B}">
      <dgm:prSet/>
      <dgm:spPr/>
      <dgm:t>
        <a:bodyPr/>
        <a:lstStyle/>
        <a:p>
          <a:r>
            <a:rPr lang="en-US"/>
            <a:t>Interactive visual representations</a:t>
          </a:r>
        </a:p>
      </dgm:t>
    </dgm:pt>
    <dgm:pt modelId="{E48B1AE6-B0F7-44F8-8BB7-B67157A85482}" type="parTrans" cxnId="{FC23764A-48C5-47D0-ACF1-50D094700BC7}">
      <dgm:prSet/>
      <dgm:spPr/>
      <dgm:t>
        <a:bodyPr/>
        <a:lstStyle/>
        <a:p>
          <a:endParaRPr lang="en-US"/>
        </a:p>
      </dgm:t>
    </dgm:pt>
    <dgm:pt modelId="{3B2FD5F3-943F-48C0-872B-4EEC0827B7DE}" type="sibTrans" cxnId="{FC23764A-48C5-47D0-ACF1-50D094700BC7}">
      <dgm:prSet/>
      <dgm:spPr/>
      <dgm:t>
        <a:bodyPr/>
        <a:lstStyle/>
        <a:p>
          <a:endParaRPr lang="en-US"/>
        </a:p>
      </dgm:t>
    </dgm:pt>
    <dgm:pt modelId="{96DC06C5-629F-4C13-8AE3-A30F9851832D}">
      <dgm:prSet/>
      <dgm:spPr/>
      <dgm:t>
        <a:bodyPr/>
        <a:lstStyle/>
        <a:p>
          <a:r>
            <a:rPr lang="en-US"/>
            <a:t>For Abstract data</a:t>
          </a:r>
        </a:p>
      </dgm:t>
    </dgm:pt>
    <dgm:pt modelId="{05F3FA18-9C3B-47E3-8207-44E2967236CB}" type="parTrans" cxnId="{F2168076-78CB-47D5-BC33-82CACF0B7158}">
      <dgm:prSet/>
      <dgm:spPr/>
      <dgm:t>
        <a:bodyPr/>
        <a:lstStyle/>
        <a:p>
          <a:endParaRPr lang="en-US"/>
        </a:p>
      </dgm:t>
    </dgm:pt>
    <dgm:pt modelId="{25978EB7-CD13-4BC9-9D66-18D25F72C38A}" type="sibTrans" cxnId="{F2168076-78CB-47D5-BC33-82CACF0B7158}">
      <dgm:prSet/>
      <dgm:spPr/>
      <dgm:t>
        <a:bodyPr/>
        <a:lstStyle/>
        <a:p>
          <a:endParaRPr lang="en-US"/>
        </a:p>
      </dgm:t>
    </dgm:pt>
    <dgm:pt modelId="{B109C16D-C8D4-416A-9D7A-C6E5102A7EE8}">
      <dgm:prSet/>
      <dgm:spPr/>
      <dgm:t>
        <a:bodyPr/>
        <a:lstStyle/>
        <a:p>
          <a:r>
            <a:rPr lang="en-US"/>
            <a:t>Helping people</a:t>
          </a:r>
        </a:p>
      </dgm:t>
    </dgm:pt>
    <dgm:pt modelId="{A0C23233-E22B-4205-A90C-5774FF328236}" type="parTrans" cxnId="{B0C9E755-2433-49DD-9540-DB68CC165371}">
      <dgm:prSet/>
      <dgm:spPr/>
      <dgm:t>
        <a:bodyPr/>
        <a:lstStyle/>
        <a:p>
          <a:endParaRPr lang="en-US"/>
        </a:p>
      </dgm:t>
    </dgm:pt>
    <dgm:pt modelId="{C94915C4-B268-4AA0-9C23-A779A8E729A1}" type="sibTrans" cxnId="{B0C9E755-2433-49DD-9540-DB68CC165371}">
      <dgm:prSet/>
      <dgm:spPr/>
      <dgm:t>
        <a:bodyPr/>
        <a:lstStyle/>
        <a:p>
          <a:endParaRPr lang="en-US"/>
        </a:p>
      </dgm:t>
    </dgm:pt>
    <dgm:pt modelId="{E886DFB5-500E-41FB-B426-336A41265CE0}">
      <dgm:prSet/>
      <dgm:spPr/>
      <dgm:t>
        <a:bodyPr/>
        <a:lstStyle/>
        <a:p>
          <a:r>
            <a:rPr lang="en-US"/>
            <a:t>to see and understand</a:t>
          </a:r>
        </a:p>
      </dgm:t>
    </dgm:pt>
    <dgm:pt modelId="{CE2263C7-CE58-44CF-A1CC-E0F1A0D53C3D}" type="parTrans" cxnId="{4ED61B98-239C-4D57-90EB-1EF344A29BF9}">
      <dgm:prSet/>
      <dgm:spPr/>
      <dgm:t>
        <a:bodyPr/>
        <a:lstStyle/>
        <a:p>
          <a:endParaRPr lang="en-US"/>
        </a:p>
      </dgm:t>
    </dgm:pt>
    <dgm:pt modelId="{E9B7DC49-C2E3-4536-988E-EF0946C0C864}" type="sibTrans" cxnId="{4ED61B98-239C-4D57-90EB-1EF344A29BF9}">
      <dgm:prSet/>
      <dgm:spPr/>
      <dgm:t>
        <a:bodyPr/>
        <a:lstStyle/>
        <a:p>
          <a:endParaRPr lang="en-US"/>
        </a:p>
      </dgm:t>
    </dgm:pt>
    <dgm:pt modelId="{C0562557-41AF-4959-8FE8-2380243E237B}">
      <dgm:prSet/>
      <dgm:spPr/>
      <dgm:t>
        <a:bodyPr/>
        <a:lstStyle/>
        <a:p>
          <a:r>
            <a:rPr lang="en-US"/>
            <a:t>trends, outliers, and patterns in data,</a:t>
          </a:r>
        </a:p>
      </dgm:t>
    </dgm:pt>
    <dgm:pt modelId="{95433BC3-B5C6-4474-ABBF-0933CAF97B52}" type="parTrans" cxnId="{ABF86817-25FD-4ED7-9B9B-186AE0EC9409}">
      <dgm:prSet/>
      <dgm:spPr/>
      <dgm:t>
        <a:bodyPr/>
        <a:lstStyle/>
        <a:p>
          <a:endParaRPr lang="en-US"/>
        </a:p>
      </dgm:t>
    </dgm:pt>
    <dgm:pt modelId="{3CC7883A-7852-4C02-AECE-1FE87BF6351F}" type="sibTrans" cxnId="{ABF86817-25FD-4ED7-9B9B-186AE0EC9409}">
      <dgm:prSet/>
      <dgm:spPr/>
      <dgm:t>
        <a:bodyPr/>
        <a:lstStyle/>
        <a:p>
          <a:endParaRPr lang="en-US"/>
        </a:p>
      </dgm:t>
    </dgm:pt>
    <dgm:pt modelId="{603B4083-4721-41F2-8DC4-936254BBEBEF}">
      <dgm:prSet/>
      <dgm:spPr/>
      <dgm:t>
        <a:bodyPr/>
        <a:lstStyle/>
        <a:p>
          <a:r>
            <a:rPr lang="en-US"/>
            <a:t>and carry out tasks</a:t>
          </a:r>
        </a:p>
      </dgm:t>
    </dgm:pt>
    <dgm:pt modelId="{4C163955-DAF4-4D77-9D08-0779ACDFCEF6}" type="parTrans" cxnId="{B990C5A8-7A6E-41EB-926A-DCEDDFAC9BA9}">
      <dgm:prSet/>
      <dgm:spPr/>
      <dgm:t>
        <a:bodyPr/>
        <a:lstStyle/>
        <a:p>
          <a:endParaRPr lang="en-US"/>
        </a:p>
      </dgm:t>
    </dgm:pt>
    <dgm:pt modelId="{EE9D4559-9EB2-4186-B949-59DDA2BB9BAC}" type="sibTrans" cxnId="{B990C5A8-7A6E-41EB-926A-DCEDDFAC9BA9}">
      <dgm:prSet/>
      <dgm:spPr/>
      <dgm:t>
        <a:bodyPr/>
        <a:lstStyle/>
        <a:p>
          <a:endParaRPr lang="en-US"/>
        </a:p>
      </dgm:t>
    </dgm:pt>
    <dgm:pt modelId="{C962B8CC-9E8D-4634-928A-4C4D66A359A1}">
      <dgm:prSet/>
      <dgm:spPr/>
      <dgm:t>
        <a:bodyPr/>
        <a:lstStyle/>
        <a:p>
          <a:r>
            <a:rPr lang="en-US"/>
            <a:t>more effectively</a:t>
          </a:r>
        </a:p>
      </dgm:t>
    </dgm:pt>
    <dgm:pt modelId="{7FABEF7B-6A68-41AE-A14B-B258B103ABE5}" type="parTrans" cxnId="{9FD5558A-060A-46DE-B0EC-A610FA71EC1E}">
      <dgm:prSet/>
      <dgm:spPr/>
      <dgm:t>
        <a:bodyPr/>
        <a:lstStyle/>
        <a:p>
          <a:endParaRPr lang="en-US"/>
        </a:p>
      </dgm:t>
    </dgm:pt>
    <dgm:pt modelId="{2FF8436F-9242-4E99-9C82-49062C439886}" type="sibTrans" cxnId="{9FD5558A-060A-46DE-B0EC-A610FA71EC1E}">
      <dgm:prSet/>
      <dgm:spPr/>
      <dgm:t>
        <a:bodyPr/>
        <a:lstStyle/>
        <a:p>
          <a:endParaRPr lang="en-US"/>
        </a:p>
      </dgm:t>
    </dgm:pt>
    <dgm:pt modelId="{F39D0053-082A-48FE-BD02-C5236DF73D9B}">
      <dgm:prSet/>
      <dgm:spPr/>
      <dgm:t>
        <a:bodyPr/>
        <a:lstStyle/>
        <a:p>
          <a:r>
            <a:rPr lang="en-US"/>
            <a:t>Through amplifying cognition</a:t>
          </a:r>
        </a:p>
      </dgm:t>
    </dgm:pt>
    <dgm:pt modelId="{0A699539-2999-469D-A59E-5C9F01F93A2A}" type="parTrans" cxnId="{7AD15672-D35D-4259-BE5A-440B75C12A08}">
      <dgm:prSet/>
      <dgm:spPr/>
      <dgm:t>
        <a:bodyPr/>
        <a:lstStyle/>
        <a:p>
          <a:endParaRPr lang="en-US"/>
        </a:p>
      </dgm:t>
    </dgm:pt>
    <dgm:pt modelId="{30CFF309-5579-435E-94A3-0DEFEAF00929}" type="sibTrans" cxnId="{7AD15672-D35D-4259-BE5A-440B75C12A08}">
      <dgm:prSet/>
      <dgm:spPr/>
      <dgm:t>
        <a:bodyPr/>
        <a:lstStyle/>
        <a:p>
          <a:endParaRPr lang="en-US"/>
        </a:p>
      </dgm:t>
    </dgm:pt>
    <dgm:pt modelId="{86DAAE37-62C0-4375-AE74-A3E86110B2E2}" type="pres">
      <dgm:prSet presAssocID="{F15DF84D-5225-427F-B17E-80C8C2E0AAC4}" presName="diagram" presStyleCnt="0">
        <dgm:presLayoutVars>
          <dgm:dir/>
          <dgm:resizeHandles val="exact"/>
        </dgm:presLayoutVars>
      </dgm:prSet>
      <dgm:spPr/>
    </dgm:pt>
    <dgm:pt modelId="{D972F60A-F1F3-49DF-88EE-9648D8429970}" type="pres">
      <dgm:prSet presAssocID="{DB8DE903-4264-46F1-9B74-C5FF8F99DAB9}" presName="node" presStyleLbl="node1" presStyleIdx="0" presStyleCnt="9">
        <dgm:presLayoutVars>
          <dgm:bulletEnabled val="1"/>
        </dgm:presLayoutVars>
      </dgm:prSet>
      <dgm:spPr/>
    </dgm:pt>
    <dgm:pt modelId="{15CEFE96-87BA-4259-BE23-8B1DD25C52D1}" type="pres">
      <dgm:prSet presAssocID="{EEF4A7F0-AACE-4895-802D-F2C0AAD3600D}" presName="sibTrans" presStyleCnt="0"/>
      <dgm:spPr/>
    </dgm:pt>
    <dgm:pt modelId="{7A2A9789-0F3E-4EA1-9E45-BDFA2BEB9869}" type="pres">
      <dgm:prSet presAssocID="{B4A63F6D-D07B-407F-823C-B50A2558BF2B}" presName="node" presStyleLbl="node1" presStyleIdx="1" presStyleCnt="9">
        <dgm:presLayoutVars>
          <dgm:bulletEnabled val="1"/>
        </dgm:presLayoutVars>
      </dgm:prSet>
      <dgm:spPr/>
    </dgm:pt>
    <dgm:pt modelId="{A3063133-0079-4522-BD45-A1768BEB64D4}" type="pres">
      <dgm:prSet presAssocID="{3B2FD5F3-943F-48C0-872B-4EEC0827B7DE}" presName="sibTrans" presStyleCnt="0"/>
      <dgm:spPr/>
    </dgm:pt>
    <dgm:pt modelId="{48D5D0F5-975B-4BB7-B1A3-7EB6BDA6B53C}" type="pres">
      <dgm:prSet presAssocID="{96DC06C5-629F-4C13-8AE3-A30F9851832D}" presName="node" presStyleLbl="node1" presStyleIdx="2" presStyleCnt="9">
        <dgm:presLayoutVars>
          <dgm:bulletEnabled val="1"/>
        </dgm:presLayoutVars>
      </dgm:prSet>
      <dgm:spPr/>
    </dgm:pt>
    <dgm:pt modelId="{1C69EB56-E657-4B06-8996-D11D98A9ED0B}" type="pres">
      <dgm:prSet presAssocID="{25978EB7-CD13-4BC9-9D66-18D25F72C38A}" presName="sibTrans" presStyleCnt="0"/>
      <dgm:spPr/>
    </dgm:pt>
    <dgm:pt modelId="{1769C05B-1466-432C-8AF9-14A206E801D3}" type="pres">
      <dgm:prSet presAssocID="{B109C16D-C8D4-416A-9D7A-C6E5102A7EE8}" presName="node" presStyleLbl="node1" presStyleIdx="3" presStyleCnt="9">
        <dgm:presLayoutVars>
          <dgm:bulletEnabled val="1"/>
        </dgm:presLayoutVars>
      </dgm:prSet>
      <dgm:spPr/>
    </dgm:pt>
    <dgm:pt modelId="{CF45F0FC-389F-4028-BF12-2C6C4F761419}" type="pres">
      <dgm:prSet presAssocID="{C94915C4-B268-4AA0-9C23-A779A8E729A1}" presName="sibTrans" presStyleCnt="0"/>
      <dgm:spPr/>
    </dgm:pt>
    <dgm:pt modelId="{F865B6C6-C0C6-4B16-86D3-A2F7547B7EE2}" type="pres">
      <dgm:prSet presAssocID="{E886DFB5-500E-41FB-B426-336A41265CE0}" presName="node" presStyleLbl="node1" presStyleIdx="4" presStyleCnt="9">
        <dgm:presLayoutVars>
          <dgm:bulletEnabled val="1"/>
        </dgm:presLayoutVars>
      </dgm:prSet>
      <dgm:spPr/>
    </dgm:pt>
    <dgm:pt modelId="{1167D9A0-F42C-416D-929D-F5EE6B26C0E9}" type="pres">
      <dgm:prSet presAssocID="{E9B7DC49-C2E3-4536-988E-EF0946C0C864}" presName="sibTrans" presStyleCnt="0"/>
      <dgm:spPr/>
    </dgm:pt>
    <dgm:pt modelId="{1EDC6AAE-2BFC-4BC5-8065-4067B1399C5A}" type="pres">
      <dgm:prSet presAssocID="{C0562557-41AF-4959-8FE8-2380243E237B}" presName="node" presStyleLbl="node1" presStyleIdx="5" presStyleCnt="9">
        <dgm:presLayoutVars>
          <dgm:bulletEnabled val="1"/>
        </dgm:presLayoutVars>
      </dgm:prSet>
      <dgm:spPr/>
    </dgm:pt>
    <dgm:pt modelId="{57DAAF2C-7B23-489F-8156-EBFA67F11CD9}" type="pres">
      <dgm:prSet presAssocID="{3CC7883A-7852-4C02-AECE-1FE87BF6351F}" presName="sibTrans" presStyleCnt="0"/>
      <dgm:spPr/>
    </dgm:pt>
    <dgm:pt modelId="{CD5C7C49-3C4C-4519-9E2D-831A480E6B72}" type="pres">
      <dgm:prSet presAssocID="{603B4083-4721-41F2-8DC4-936254BBEBEF}" presName="node" presStyleLbl="node1" presStyleIdx="6" presStyleCnt="9">
        <dgm:presLayoutVars>
          <dgm:bulletEnabled val="1"/>
        </dgm:presLayoutVars>
      </dgm:prSet>
      <dgm:spPr/>
    </dgm:pt>
    <dgm:pt modelId="{D5A5BBEE-E7AE-4C80-8A5A-D97261FB83F2}" type="pres">
      <dgm:prSet presAssocID="{EE9D4559-9EB2-4186-B949-59DDA2BB9BAC}" presName="sibTrans" presStyleCnt="0"/>
      <dgm:spPr/>
    </dgm:pt>
    <dgm:pt modelId="{D044F11B-25F4-4BE1-8EA5-8A889D2B49D2}" type="pres">
      <dgm:prSet presAssocID="{C962B8CC-9E8D-4634-928A-4C4D66A359A1}" presName="node" presStyleLbl="node1" presStyleIdx="7" presStyleCnt="9">
        <dgm:presLayoutVars>
          <dgm:bulletEnabled val="1"/>
        </dgm:presLayoutVars>
      </dgm:prSet>
      <dgm:spPr/>
    </dgm:pt>
    <dgm:pt modelId="{96DCC99D-1DFA-487B-97C0-D1E75E72E672}" type="pres">
      <dgm:prSet presAssocID="{2FF8436F-9242-4E99-9C82-49062C439886}" presName="sibTrans" presStyleCnt="0"/>
      <dgm:spPr/>
    </dgm:pt>
    <dgm:pt modelId="{206883F4-668D-4940-8AC9-D209360AA988}" type="pres">
      <dgm:prSet presAssocID="{F39D0053-082A-48FE-BD02-C5236DF73D9B}" presName="node" presStyleLbl="node1" presStyleIdx="8" presStyleCnt="9">
        <dgm:presLayoutVars>
          <dgm:bulletEnabled val="1"/>
        </dgm:presLayoutVars>
      </dgm:prSet>
      <dgm:spPr/>
    </dgm:pt>
  </dgm:ptLst>
  <dgm:cxnLst>
    <dgm:cxn modelId="{ABF86817-25FD-4ED7-9B9B-186AE0EC9409}" srcId="{F15DF84D-5225-427F-B17E-80C8C2E0AAC4}" destId="{C0562557-41AF-4959-8FE8-2380243E237B}" srcOrd="5" destOrd="0" parTransId="{95433BC3-B5C6-4474-ABBF-0933CAF97B52}" sibTransId="{3CC7883A-7852-4C02-AECE-1FE87BF6351F}"/>
    <dgm:cxn modelId="{20103424-DCE4-4EEA-9649-27866E2F2D93}" type="presOf" srcId="{B109C16D-C8D4-416A-9D7A-C6E5102A7EE8}" destId="{1769C05B-1466-432C-8AF9-14A206E801D3}" srcOrd="0" destOrd="0" presId="urn:microsoft.com/office/officeart/2005/8/layout/default"/>
    <dgm:cxn modelId="{FC23764A-48C5-47D0-ACF1-50D094700BC7}" srcId="{F15DF84D-5225-427F-B17E-80C8C2E0AAC4}" destId="{B4A63F6D-D07B-407F-823C-B50A2558BF2B}" srcOrd="1" destOrd="0" parTransId="{E48B1AE6-B0F7-44F8-8BB7-B67157A85482}" sibTransId="{3B2FD5F3-943F-48C0-872B-4EEC0827B7DE}"/>
    <dgm:cxn modelId="{124ACF6D-3326-4541-BACA-DD296F217CFB}" srcId="{F15DF84D-5225-427F-B17E-80C8C2E0AAC4}" destId="{DB8DE903-4264-46F1-9B74-C5FF8F99DAB9}" srcOrd="0" destOrd="0" parTransId="{775D9EC5-91CB-4EB0-B069-F63CACE01F7B}" sibTransId="{EEF4A7F0-AACE-4895-802D-F2C0AAD3600D}"/>
    <dgm:cxn modelId="{CD172B71-77D0-4C24-A0CE-586452283739}" type="presOf" srcId="{603B4083-4721-41F2-8DC4-936254BBEBEF}" destId="{CD5C7C49-3C4C-4519-9E2D-831A480E6B72}" srcOrd="0" destOrd="0" presId="urn:microsoft.com/office/officeart/2005/8/layout/default"/>
    <dgm:cxn modelId="{39905D52-2867-4FAD-BCCC-579EDCF0104B}" type="presOf" srcId="{B4A63F6D-D07B-407F-823C-B50A2558BF2B}" destId="{7A2A9789-0F3E-4EA1-9E45-BDFA2BEB9869}" srcOrd="0" destOrd="0" presId="urn:microsoft.com/office/officeart/2005/8/layout/default"/>
    <dgm:cxn modelId="{7AD15672-D35D-4259-BE5A-440B75C12A08}" srcId="{F15DF84D-5225-427F-B17E-80C8C2E0AAC4}" destId="{F39D0053-082A-48FE-BD02-C5236DF73D9B}" srcOrd="8" destOrd="0" parTransId="{0A699539-2999-469D-A59E-5C9F01F93A2A}" sibTransId="{30CFF309-5579-435E-94A3-0DEFEAF00929}"/>
    <dgm:cxn modelId="{B0C9E755-2433-49DD-9540-DB68CC165371}" srcId="{F15DF84D-5225-427F-B17E-80C8C2E0AAC4}" destId="{B109C16D-C8D4-416A-9D7A-C6E5102A7EE8}" srcOrd="3" destOrd="0" parTransId="{A0C23233-E22B-4205-A90C-5774FF328236}" sibTransId="{C94915C4-B268-4AA0-9C23-A779A8E729A1}"/>
    <dgm:cxn modelId="{F2168076-78CB-47D5-BC33-82CACF0B7158}" srcId="{F15DF84D-5225-427F-B17E-80C8C2E0AAC4}" destId="{96DC06C5-629F-4C13-8AE3-A30F9851832D}" srcOrd="2" destOrd="0" parTransId="{05F3FA18-9C3B-47E3-8207-44E2967236CB}" sibTransId="{25978EB7-CD13-4BC9-9D66-18D25F72C38A}"/>
    <dgm:cxn modelId="{F04E8C81-061A-45C9-AEFA-AB7F870397D2}" type="presOf" srcId="{C0562557-41AF-4959-8FE8-2380243E237B}" destId="{1EDC6AAE-2BFC-4BC5-8065-4067B1399C5A}" srcOrd="0" destOrd="0" presId="urn:microsoft.com/office/officeart/2005/8/layout/default"/>
    <dgm:cxn modelId="{9FD5558A-060A-46DE-B0EC-A610FA71EC1E}" srcId="{F15DF84D-5225-427F-B17E-80C8C2E0AAC4}" destId="{C962B8CC-9E8D-4634-928A-4C4D66A359A1}" srcOrd="7" destOrd="0" parTransId="{7FABEF7B-6A68-41AE-A14B-B258B103ABE5}" sibTransId="{2FF8436F-9242-4E99-9C82-49062C439886}"/>
    <dgm:cxn modelId="{A355238E-952E-4316-886E-7A03DD7874BB}" type="presOf" srcId="{DB8DE903-4264-46F1-9B74-C5FF8F99DAB9}" destId="{D972F60A-F1F3-49DF-88EE-9648D8429970}" srcOrd="0" destOrd="0" presId="urn:microsoft.com/office/officeart/2005/8/layout/default"/>
    <dgm:cxn modelId="{D32DE090-E611-45C9-847E-1068FCDA2A76}" type="presOf" srcId="{F15DF84D-5225-427F-B17E-80C8C2E0AAC4}" destId="{86DAAE37-62C0-4375-AE74-A3E86110B2E2}" srcOrd="0" destOrd="0" presId="urn:microsoft.com/office/officeart/2005/8/layout/default"/>
    <dgm:cxn modelId="{4ED61B98-239C-4D57-90EB-1EF344A29BF9}" srcId="{F15DF84D-5225-427F-B17E-80C8C2E0AAC4}" destId="{E886DFB5-500E-41FB-B426-336A41265CE0}" srcOrd="4" destOrd="0" parTransId="{CE2263C7-CE58-44CF-A1CC-E0F1A0D53C3D}" sibTransId="{E9B7DC49-C2E3-4536-988E-EF0946C0C864}"/>
    <dgm:cxn modelId="{B990C5A8-7A6E-41EB-926A-DCEDDFAC9BA9}" srcId="{F15DF84D-5225-427F-B17E-80C8C2E0AAC4}" destId="{603B4083-4721-41F2-8DC4-936254BBEBEF}" srcOrd="6" destOrd="0" parTransId="{4C163955-DAF4-4D77-9D08-0779ACDFCEF6}" sibTransId="{EE9D4559-9EB2-4186-B949-59DDA2BB9BAC}"/>
    <dgm:cxn modelId="{28998AB2-0DAF-429D-B4C7-82F7B8EC44F9}" type="presOf" srcId="{C962B8CC-9E8D-4634-928A-4C4D66A359A1}" destId="{D044F11B-25F4-4BE1-8EA5-8A889D2B49D2}" srcOrd="0" destOrd="0" presId="urn:microsoft.com/office/officeart/2005/8/layout/default"/>
    <dgm:cxn modelId="{6B2D63E3-0655-4E2F-823D-6476A7C35C3F}" type="presOf" srcId="{E886DFB5-500E-41FB-B426-336A41265CE0}" destId="{F865B6C6-C0C6-4B16-86D3-A2F7547B7EE2}" srcOrd="0" destOrd="0" presId="urn:microsoft.com/office/officeart/2005/8/layout/default"/>
    <dgm:cxn modelId="{4A6915E5-3008-4946-B55B-85751E19B507}" type="presOf" srcId="{96DC06C5-629F-4C13-8AE3-A30F9851832D}" destId="{48D5D0F5-975B-4BB7-B1A3-7EB6BDA6B53C}" srcOrd="0" destOrd="0" presId="urn:microsoft.com/office/officeart/2005/8/layout/default"/>
    <dgm:cxn modelId="{08777DED-2275-4082-B322-32D88C0761A8}" type="presOf" srcId="{F39D0053-082A-48FE-BD02-C5236DF73D9B}" destId="{206883F4-668D-4940-8AC9-D209360AA988}" srcOrd="0" destOrd="0" presId="urn:microsoft.com/office/officeart/2005/8/layout/default"/>
    <dgm:cxn modelId="{8A13A26A-FAA5-4878-BDF4-41508F476A2A}" type="presParOf" srcId="{86DAAE37-62C0-4375-AE74-A3E86110B2E2}" destId="{D972F60A-F1F3-49DF-88EE-9648D8429970}" srcOrd="0" destOrd="0" presId="urn:microsoft.com/office/officeart/2005/8/layout/default"/>
    <dgm:cxn modelId="{5C2790EA-0B93-4EB7-B69D-A3340B77A454}" type="presParOf" srcId="{86DAAE37-62C0-4375-AE74-A3E86110B2E2}" destId="{15CEFE96-87BA-4259-BE23-8B1DD25C52D1}" srcOrd="1" destOrd="0" presId="urn:microsoft.com/office/officeart/2005/8/layout/default"/>
    <dgm:cxn modelId="{30BEB89E-37DB-4F3C-9CD6-BD445C5ED225}" type="presParOf" srcId="{86DAAE37-62C0-4375-AE74-A3E86110B2E2}" destId="{7A2A9789-0F3E-4EA1-9E45-BDFA2BEB9869}" srcOrd="2" destOrd="0" presId="urn:microsoft.com/office/officeart/2005/8/layout/default"/>
    <dgm:cxn modelId="{71C7E35C-90DC-41ED-B8AA-82AD4DD6FE57}" type="presParOf" srcId="{86DAAE37-62C0-4375-AE74-A3E86110B2E2}" destId="{A3063133-0079-4522-BD45-A1768BEB64D4}" srcOrd="3" destOrd="0" presId="urn:microsoft.com/office/officeart/2005/8/layout/default"/>
    <dgm:cxn modelId="{C5536EC9-84BD-49CB-8538-89A1E84E407D}" type="presParOf" srcId="{86DAAE37-62C0-4375-AE74-A3E86110B2E2}" destId="{48D5D0F5-975B-4BB7-B1A3-7EB6BDA6B53C}" srcOrd="4" destOrd="0" presId="urn:microsoft.com/office/officeart/2005/8/layout/default"/>
    <dgm:cxn modelId="{EF1C0F17-3FF9-46AE-89E9-F829F1112A62}" type="presParOf" srcId="{86DAAE37-62C0-4375-AE74-A3E86110B2E2}" destId="{1C69EB56-E657-4B06-8996-D11D98A9ED0B}" srcOrd="5" destOrd="0" presId="urn:microsoft.com/office/officeart/2005/8/layout/default"/>
    <dgm:cxn modelId="{43D9E62F-F2AD-4ED0-AB7A-C79B0BB422D7}" type="presParOf" srcId="{86DAAE37-62C0-4375-AE74-A3E86110B2E2}" destId="{1769C05B-1466-432C-8AF9-14A206E801D3}" srcOrd="6" destOrd="0" presId="urn:microsoft.com/office/officeart/2005/8/layout/default"/>
    <dgm:cxn modelId="{05430740-8018-4DD5-8A65-922DCB068DC2}" type="presParOf" srcId="{86DAAE37-62C0-4375-AE74-A3E86110B2E2}" destId="{CF45F0FC-389F-4028-BF12-2C6C4F761419}" srcOrd="7" destOrd="0" presId="urn:microsoft.com/office/officeart/2005/8/layout/default"/>
    <dgm:cxn modelId="{7088E578-B434-4520-9373-2C6FA0C43C21}" type="presParOf" srcId="{86DAAE37-62C0-4375-AE74-A3E86110B2E2}" destId="{F865B6C6-C0C6-4B16-86D3-A2F7547B7EE2}" srcOrd="8" destOrd="0" presId="urn:microsoft.com/office/officeart/2005/8/layout/default"/>
    <dgm:cxn modelId="{0DF488ED-AECA-4838-8513-4441297F25F1}" type="presParOf" srcId="{86DAAE37-62C0-4375-AE74-A3E86110B2E2}" destId="{1167D9A0-F42C-416D-929D-F5EE6B26C0E9}" srcOrd="9" destOrd="0" presId="urn:microsoft.com/office/officeart/2005/8/layout/default"/>
    <dgm:cxn modelId="{D4532727-D9A7-4E2E-B8B6-C716941C722E}" type="presParOf" srcId="{86DAAE37-62C0-4375-AE74-A3E86110B2E2}" destId="{1EDC6AAE-2BFC-4BC5-8065-4067B1399C5A}" srcOrd="10" destOrd="0" presId="urn:microsoft.com/office/officeart/2005/8/layout/default"/>
    <dgm:cxn modelId="{2EEF2048-39F8-49EF-A5BE-055739EC02B0}" type="presParOf" srcId="{86DAAE37-62C0-4375-AE74-A3E86110B2E2}" destId="{57DAAF2C-7B23-489F-8156-EBFA67F11CD9}" srcOrd="11" destOrd="0" presId="urn:microsoft.com/office/officeart/2005/8/layout/default"/>
    <dgm:cxn modelId="{B4D7FFF8-1FD4-45D6-AADB-5C65A495B56A}" type="presParOf" srcId="{86DAAE37-62C0-4375-AE74-A3E86110B2E2}" destId="{CD5C7C49-3C4C-4519-9E2D-831A480E6B72}" srcOrd="12" destOrd="0" presId="urn:microsoft.com/office/officeart/2005/8/layout/default"/>
    <dgm:cxn modelId="{216B58F7-677B-4785-923F-2051E051A5D8}" type="presParOf" srcId="{86DAAE37-62C0-4375-AE74-A3E86110B2E2}" destId="{D5A5BBEE-E7AE-4C80-8A5A-D97261FB83F2}" srcOrd="13" destOrd="0" presId="urn:microsoft.com/office/officeart/2005/8/layout/default"/>
    <dgm:cxn modelId="{F58BB486-707A-467D-9DD4-A6B5AD52C352}" type="presParOf" srcId="{86DAAE37-62C0-4375-AE74-A3E86110B2E2}" destId="{D044F11B-25F4-4BE1-8EA5-8A889D2B49D2}" srcOrd="14" destOrd="0" presId="urn:microsoft.com/office/officeart/2005/8/layout/default"/>
    <dgm:cxn modelId="{F6DDBBBE-7302-4DB1-9730-A640D7D456C2}" type="presParOf" srcId="{86DAAE37-62C0-4375-AE74-A3E86110B2E2}" destId="{96DCC99D-1DFA-487B-97C0-D1E75E72E672}" srcOrd="15" destOrd="0" presId="urn:microsoft.com/office/officeart/2005/8/layout/default"/>
    <dgm:cxn modelId="{36E564EC-2FA6-4254-BF16-AE8EA64F1A25}" type="presParOf" srcId="{86DAAE37-62C0-4375-AE74-A3E86110B2E2}" destId="{206883F4-668D-4940-8AC9-D209360AA98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C0F4B9-7671-4A86-8435-71A32CB2550F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557873-E101-488A-AAB8-7444FB69061D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https://numpy.org/doc/stable/reference/arrays.indexing.html</a:t>
          </a:r>
          <a:endParaRPr lang="en-US"/>
        </a:p>
      </dgm:t>
    </dgm:pt>
    <dgm:pt modelId="{E317B231-7540-40EE-8E42-77B7B810CCC5}" type="parTrans" cxnId="{465C8F3D-25D2-47A1-9F48-F0B00E7E8CBF}">
      <dgm:prSet/>
      <dgm:spPr/>
      <dgm:t>
        <a:bodyPr/>
        <a:lstStyle/>
        <a:p>
          <a:endParaRPr lang="en-US"/>
        </a:p>
      </dgm:t>
    </dgm:pt>
    <dgm:pt modelId="{0F812F8B-CBA9-43F4-AA7B-0C07C287236B}" type="sibTrans" cxnId="{465C8F3D-25D2-47A1-9F48-F0B00E7E8CBF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6661CC3-956E-411C-AFC5-A0F8D370C3AE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https://www.w3schools.com/python/numpy_array_indexing.asp#:~:text=Array%20indexing%20is%20the%20same,second%20has%20index%201%20etc.</a:t>
          </a:r>
          <a:endParaRPr lang="en-US"/>
        </a:p>
      </dgm:t>
    </dgm:pt>
    <dgm:pt modelId="{79A78618-1F05-4FF8-AE35-28682DF004EC}" type="parTrans" cxnId="{8165CFEC-DD02-49C6-B704-B726F6246356}">
      <dgm:prSet/>
      <dgm:spPr/>
      <dgm:t>
        <a:bodyPr/>
        <a:lstStyle/>
        <a:p>
          <a:endParaRPr lang="en-US"/>
        </a:p>
      </dgm:t>
    </dgm:pt>
    <dgm:pt modelId="{8BA93E8E-4827-4809-B967-56AC3036DC3C}" type="sibTrans" cxnId="{8165CFEC-DD02-49C6-B704-B726F624635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1EDFD98F-AF10-4125-9902-BEA270169C9B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https://www.geeksforgeeks.org/indexing-in-numpy/</a:t>
          </a:r>
          <a:endParaRPr lang="en-US"/>
        </a:p>
      </dgm:t>
    </dgm:pt>
    <dgm:pt modelId="{420FD027-AEF2-4E0C-B3BD-FD9410EE3114}" type="parTrans" cxnId="{7270091B-E536-4896-A061-00C09F99AF08}">
      <dgm:prSet/>
      <dgm:spPr/>
      <dgm:t>
        <a:bodyPr/>
        <a:lstStyle/>
        <a:p>
          <a:endParaRPr lang="en-US"/>
        </a:p>
      </dgm:t>
    </dgm:pt>
    <dgm:pt modelId="{95394240-F773-4985-8D8D-198FCE4D6620}" type="sibTrans" cxnId="{7270091B-E536-4896-A061-00C09F99AF0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44C2F6E4-4A26-4463-907A-E5CCF2F30747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https://www.pluralsight.com/guides/working-numpy-arrays-indexing-slicing-guide</a:t>
          </a:r>
          <a:endParaRPr lang="en-US"/>
        </a:p>
      </dgm:t>
    </dgm:pt>
    <dgm:pt modelId="{D2467F8F-B413-4589-9883-0829DEA1143E}" type="parTrans" cxnId="{F5E23893-6152-4DBE-A5E9-86B59CC58A10}">
      <dgm:prSet/>
      <dgm:spPr/>
      <dgm:t>
        <a:bodyPr/>
        <a:lstStyle/>
        <a:p>
          <a:endParaRPr lang="en-US"/>
        </a:p>
      </dgm:t>
    </dgm:pt>
    <dgm:pt modelId="{E1325058-1911-412C-A8F7-7C80C2327927}" type="sibTrans" cxnId="{F5E23893-6152-4DBE-A5E9-86B59CC58A1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F8DA33F-67EE-4630-9A67-DA9DF7995448}" type="pres">
      <dgm:prSet presAssocID="{F1C0F4B9-7671-4A86-8435-71A32CB2550F}" presName="Name0" presStyleCnt="0">
        <dgm:presLayoutVars>
          <dgm:animLvl val="lvl"/>
          <dgm:resizeHandles val="exact"/>
        </dgm:presLayoutVars>
      </dgm:prSet>
      <dgm:spPr/>
    </dgm:pt>
    <dgm:pt modelId="{1B7A3A75-75AA-4835-972F-919B48307A1C}" type="pres">
      <dgm:prSet presAssocID="{95557873-E101-488A-AAB8-7444FB69061D}" presName="compositeNode" presStyleCnt="0">
        <dgm:presLayoutVars>
          <dgm:bulletEnabled val="1"/>
        </dgm:presLayoutVars>
      </dgm:prSet>
      <dgm:spPr/>
    </dgm:pt>
    <dgm:pt modelId="{EB8BEA47-BDD5-496B-8B80-AC96D1EB1958}" type="pres">
      <dgm:prSet presAssocID="{95557873-E101-488A-AAB8-7444FB69061D}" presName="bgRect" presStyleLbl="bgAccFollowNode1" presStyleIdx="0" presStyleCnt="4"/>
      <dgm:spPr/>
    </dgm:pt>
    <dgm:pt modelId="{D1D28E7D-1C15-42C2-85D1-504FE584227F}" type="pres">
      <dgm:prSet presAssocID="{0F812F8B-CBA9-43F4-AA7B-0C07C287236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33C65B07-60D2-471F-B9F3-618072C94942}" type="pres">
      <dgm:prSet presAssocID="{95557873-E101-488A-AAB8-7444FB69061D}" presName="bottomLine" presStyleLbl="alignNode1" presStyleIdx="1" presStyleCnt="8">
        <dgm:presLayoutVars/>
      </dgm:prSet>
      <dgm:spPr/>
    </dgm:pt>
    <dgm:pt modelId="{2C256729-B612-49F3-98D2-400DD139EAA6}" type="pres">
      <dgm:prSet presAssocID="{95557873-E101-488A-AAB8-7444FB69061D}" presName="nodeText" presStyleLbl="bgAccFollowNode1" presStyleIdx="0" presStyleCnt="4">
        <dgm:presLayoutVars>
          <dgm:bulletEnabled val="1"/>
        </dgm:presLayoutVars>
      </dgm:prSet>
      <dgm:spPr/>
    </dgm:pt>
    <dgm:pt modelId="{E68BC4E1-A562-49FC-8634-70927FC27EC2}" type="pres">
      <dgm:prSet presAssocID="{0F812F8B-CBA9-43F4-AA7B-0C07C287236B}" presName="sibTrans" presStyleCnt="0"/>
      <dgm:spPr/>
    </dgm:pt>
    <dgm:pt modelId="{84131E60-C3E8-403F-AF68-71DD8A10C7D0}" type="pres">
      <dgm:prSet presAssocID="{F6661CC3-956E-411C-AFC5-A0F8D370C3AE}" presName="compositeNode" presStyleCnt="0">
        <dgm:presLayoutVars>
          <dgm:bulletEnabled val="1"/>
        </dgm:presLayoutVars>
      </dgm:prSet>
      <dgm:spPr/>
    </dgm:pt>
    <dgm:pt modelId="{1A429C60-2D76-410B-87D4-8BE74A0DA656}" type="pres">
      <dgm:prSet presAssocID="{F6661CC3-956E-411C-AFC5-A0F8D370C3AE}" presName="bgRect" presStyleLbl="bgAccFollowNode1" presStyleIdx="1" presStyleCnt="4"/>
      <dgm:spPr/>
    </dgm:pt>
    <dgm:pt modelId="{DAA86170-68AB-4ABC-9829-CCE3310DB002}" type="pres">
      <dgm:prSet presAssocID="{8BA93E8E-4827-4809-B967-56AC3036DC3C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3D75C0E-6A48-49DB-8008-7269CBCB7C2F}" type="pres">
      <dgm:prSet presAssocID="{F6661CC3-956E-411C-AFC5-A0F8D370C3AE}" presName="bottomLine" presStyleLbl="alignNode1" presStyleIdx="3" presStyleCnt="8">
        <dgm:presLayoutVars/>
      </dgm:prSet>
      <dgm:spPr/>
    </dgm:pt>
    <dgm:pt modelId="{2163D707-AF71-4AA3-804D-15734107E436}" type="pres">
      <dgm:prSet presAssocID="{F6661CC3-956E-411C-AFC5-A0F8D370C3AE}" presName="nodeText" presStyleLbl="bgAccFollowNode1" presStyleIdx="1" presStyleCnt="4">
        <dgm:presLayoutVars>
          <dgm:bulletEnabled val="1"/>
        </dgm:presLayoutVars>
      </dgm:prSet>
      <dgm:spPr/>
    </dgm:pt>
    <dgm:pt modelId="{E053E417-7225-48B6-A807-32C7EF838491}" type="pres">
      <dgm:prSet presAssocID="{8BA93E8E-4827-4809-B967-56AC3036DC3C}" presName="sibTrans" presStyleCnt="0"/>
      <dgm:spPr/>
    </dgm:pt>
    <dgm:pt modelId="{AD37E007-AD6E-4F84-B598-E85FDA0A9B7D}" type="pres">
      <dgm:prSet presAssocID="{1EDFD98F-AF10-4125-9902-BEA270169C9B}" presName="compositeNode" presStyleCnt="0">
        <dgm:presLayoutVars>
          <dgm:bulletEnabled val="1"/>
        </dgm:presLayoutVars>
      </dgm:prSet>
      <dgm:spPr/>
    </dgm:pt>
    <dgm:pt modelId="{A1A54F36-DEB1-47C9-A3C2-0EFE27C9D9BC}" type="pres">
      <dgm:prSet presAssocID="{1EDFD98F-AF10-4125-9902-BEA270169C9B}" presName="bgRect" presStyleLbl="bgAccFollowNode1" presStyleIdx="2" presStyleCnt="4"/>
      <dgm:spPr/>
    </dgm:pt>
    <dgm:pt modelId="{9DC41D5E-C35D-4307-AB5D-EA45CF617C3A}" type="pres">
      <dgm:prSet presAssocID="{95394240-F773-4985-8D8D-198FCE4D6620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2C02F17-2347-4AD3-8CCC-81170437E46D}" type="pres">
      <dgm:prSet presAssocID="{1EDFD98F-AF10-4125-9902-BEA270169C9B}" presName="bottomLine" presStyleLbl="alignNode1" presStyleIdx="5" presStyleCnt="8">
        <dgm:presLayoutVars/>
      </dgm:prSet>
      <dgm:spPr/>
    </dgm:pt>
    <dgm:pt modelId="{804CBA06-CF52-444F-A789-260DCEADB34F}" type="pres">
      <dgm:prSet presAssocID="{1EDFD98F-AF10-4125-9902-BEA270169C9B}" presName="nodeText" presStyleLbl="bgAccFollowNode1" presStyleIdx="2" presStyleCnt="4">
        <dgm:presLayoutVars>
          <dgm:bulletEnabled val="1"/>
        </dgm:presLayoutVars>
      </dgm:prSet>
      <dgm:spPr/>
    </dgm:pt>
    <dgm:pt modelId="{222AB896-0481-48A6-9BD2-64783DDD2E77}" type="pres">
      <dgm:prSet presAssocID="{95394240-F773-4985-8D8D-198FCE4D6620}" presName="sibTrans" presStyleCnt="0"/>
      <dgm:spPr/>
    </dgm:pt>
    <dgm:pt modelId="{F3785EF3-4557-417D-9525-9A115EDD3B6A}" type="pres">
      <dgm:prSet presAssocID="{44C2F6E4-4A26-4463-907A-E5CCF2F30747}" presName="compositeNode" presStyleCnt="0">
        <dgm:presLayoutVars>
          <dgm:bulletEnabled val="1"/>
        </dgm:presLayoutVars>
      </dgm:prSet>
      <dgm:spPr/>
    </dgm:pt>
    <dgm:pt modelId="{A6BF94F4-CCF2-4E1F-B2CB-2BBDE4CA7DBD}" type="pres">
      <dgm:prSet presAssocID="{44C2F6E4-4A26-4463-907A-E5CCF2F30747}" presName="bgRect" presStyleLbl="bgAccFollowNode1" presStyleIdx="3" presStyleCnt="4"/>
      <dgm:spPr/>
    </dgm:pt>
    <dgm:pt modelId="{03EE378B-D561-4B18-B307-739FE5345C21}" type="pres">
      <dgm:prSet presAssocID="{E1325058-1911-412C-A8F7-7C80C232792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D3DB8E0A-E03D-46C2-A6AF-6005DE3B88E4}" type="pres">
      <dgm:prSet presAssocID="{44C2F6E4-4A26-4463-907A-E5CCF2F30747}" presName="bottomLine" presStyleLbl="alignNode1" presStyleIdx="7" presStyleCnt="8">
        <dgm:presLayoutVars/>
      </dgm:prSet>
      <dgm:spPr/>
    </dgm:pt>
    <dgm:pt modelId="{F0C53E52-98CF-4617-9F00-BDDBA2119206}" type="pres">
      <dgm:prSet presAssocID="{44C2F6E4-4A26-4463-907A-E5CCF2F30747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C8055B0A-8E64-4393-805C-BA4A500EED8A}" type="presOf" srcId="{F1C0F4B9-7671-4A86-8435-71A32CB2550F}" destId="{3F8DA33F-67EE-4630-9A67-DA9DF7995448}" srcOrd="0" destOrd="0" presId="urn:microsoft.com/office/officeart/2016/7/layout/BasicLinearProcessNumbered"/>
    <dgm:cxn modelId="{3C8D6F16-3354-4DEA-8DFC-9A51A9FBBAD5}" type="presOf" srcId="{95557873-E101-488A-AAB8-7444FB69061D}" destId="{EB8BEA47-BDD5-496B-8B80-AC96D1EB1958}" srcOrd="0" destOrd="0" presId="urn:microsoft.com/office/officeart/2016/7/layout/BasicLinearProcessNumbered"/>
    <dgm:cxn modelId="{4EFEF516-DE61-42EC-9D51-D6E0AC24E944}" type="presOf" srcId="{F6661CC3-956E-411C-AFC5-A0F8D370C3AE}" destId="{1A429C60-2D76-410B-87D4-8BE74A0DA656}" srcOrd="0" destOrd="0" presId="urn:microsoft.com/office/officeart/2016/7/layout/BasicLinearProcessNumbered"/>
    <dgm:cxn modelId="{7270091B-E536-4896-A061-00C09F99AF08}" srcId="{F1C0F4B9-7671-4A86-8435-71A32CB2550F}" destId="{1EDFD98F-AF10-4125-9902-BEA270169C9B}" srcOrd="2" destOrd="0" parTransId="{420FD027-AEF2-4E0C-B3BD-FD9410EE3114}" sibTransId="{95394240-F773-4985-8D8D-198FCE4D6620}"/>
    <dgm:cxn modelId="{98FF8D1F-2368-4F1F-A855-79C0A9C7C559}" type="presOf" srcId="{44C2F6E4-4A26-4463-907A-E5CCF2F30747}" destId="{A6BF94F4-CCF2-4E1F-B2CB-2BBDE4CA7DBD}" srcOrd="0" destOrd="0" presId="urn:microsoft.com/office/officeart/2016/7/layout/BasicLinearProcessNumbered"/>
    <dgm:cxn modelId="{A5B2A529-3FA5-4E1F-B55D-FC81349D7032}" type="presOf" srcId="{1EDFD98F-AF10-4125-9902-BEA270169C9B}" destId="{804CBA06-CF52-444F-A789-260DCEADB34F}" srcOrd="1" destOrd="0" presId="urn:microsoft.com/office/officeart/2016/7/layout/BasicLinearProcessNumbered"/>
    <dgm:cxn modelId="{9797942C-2CB7-477B-9B8F-2FC638C0203A}" type="presOf" srcId="{0F812F8B-CBA9-43F4-AA7B-0C07C287236B}" destId="{D1D28E7D-1C15-42C2-85D1-504FE584227F}" srcOrd="0" destOrd="0" presId="urn:microsoft.com/office/officeart/2016/7/layout/BasicLinearProcessNumbered"/>
    <dgm:cxn modelId="{40D4BE2E-58EE-4901-A7FD-8CFC82A23794}" type="presOf" srcId="{1EDFD98F-AF10-4125-9902-BEA270169C9B}" destId="{A1A54F36-DEB1-47C9-A3C2-0EFE27C9D9BC}" srcOrd="0" destOrd="0" presId="urn:microsoft.com/office/officeart/2016/7/layout/BasicLinearProcessNumbered"/>
    <dgm:cxn modelId="{3C0ADB36-C2FC-4F5C-AC95-2BEC2B7E8B90}" type="presOf" srcId="{44C2F6E4-4A26-4463-907A-E5CCF2F30747}" destId="{F0C53E52-98CF-4617-9F00-BDDBA2119206}" srcOrd="1" destOrd="0" presId="urn:microsoft.com/office/officeart/2016/7/layout/BasicLinearProcessNumbered"/>
    <dgm:cxn modelId="{465C8F3D-25D2-47A1-9F48-F0B00E7E8CBF}" srcId="{F1C0F4B9-7671-4A86-8435-71A32CB2550F}" destId="{95557873-E101-488A-AAB8-7444FB69061D}" srcOrd="0" destOrd="0" parTransId="{E317B231-7540-40EE-8E42-77B7B810CCC5}" sibTransId="{0F812F8B-CBA9-43F4-AA7B-0C07C287236B}"/>
    <dgm:cxn modelId="{B937C74A-9AE6-4B07-B88E-67BB2A900679}" type="presOf" srcId="{F6661CC3-956E-411C-AFC5-A0F8D370C3AE}" destId="{2163D707-AF71-4AA3-804D-15734107E436}" srcOrd="1" destOrd="0" presId="urn:microsoft.com/office/officeart/2016/7/layout/BasicLinearProcessNumbered"/>
    <dgm:cxn modelId="{CF6E9A4C-D7E0-4ED7-A67D-F87A146DFC6E}" type="presOf" srcId="{95557873-E101-488A-AAB8-7444FB69061D}" destId="{2C256729-B612-49F3-98D2-400DD139EAA6}" srcOrd="1" destOrd="0" presId="urn:microsoft.com/office/officeart/2016/7/layout/BasicLinearProcessNumbered"/>
    <dgm:cxn modelId="{F5E23893-6152-4DBE-A5E9-86B59CC58A10}" srcId="{F1C0F4B9-7671-4A86-8435-71A32CB2550F}" destId="{44C2F6E4-4A26-4463-907A-E5CCF2F30747}" srcOrd="3" destOrd="0" parTransId="{D2467F8F-B413-4589-9883-0829DEA1143E}" sibTransId="{E1325058-1911-412C-A8F7-7C80C2327927}"/>
    <dgm:cxn modelId="{23C0F8C7-90B7-4C16-A1F3-2715FEC94303}" type="presOf" srcId="{8BA93E8E-4827-4809-B967-56AC3036DC3C}" destId="{DAA86170-68AB-4ABC-9829-CCE3310DB002}" srcOrd="0" destOrd="0" presId="urn:microsoft.com/office/officeart/2016/7/layout/BasicLinearProcessNumbered"/>
    <dgm:cxn modelId="{37D1F2D6-F9EB-43A2-B0F8-6E76399173AD}" type="presOf" srcId="{95394240-F773-4985-8D8D-198FCE4D6620}" destId="{9DC41D5E-C35D-4307-AB5D-EA45CF617C3A}" srcOrd="0" destOrd="0" presId="urn:microsoft.com/office/officeart/2016/7/layout/BasicLinearProcessNumbered"/>
    <dgm:cxn modelId="{8165CFEC-DD02-49C6-B704-B726F6246356}" srcId="{F1C0F4B9-7671-4A86-8435-71A32CB2550F}" destId="{F6661CC3-956E-411C-AFC5-A0F8D370C3AE}" srcOrd="1" destOrd="0" parTransId="{79A78618-1F05-4FF8-AE35-28682DF004EC}" sibTransId="{8BA93E8E-4827-4809-B967-56AC3036DC3C}"/>
    <dgm:cxn modelId="{264FABF9-A189-43C3-95E0-35649888CEC6}" type="presOf" srcId="{E1325058-1911-412C-A8F7-7C80C2327927}" destId="{03EE378B-D561-4B18-B307-739FE5345C21}" srcOrd="0" destOrd="0" presId="urn:microsoft.com/office/officeart/2016/7/layout/BasicLinearProcessNumbered"/>
    <dgm:cxn modelId="{AF32F792-73FF-4219-A9AD-670EE81D9B0D}" type="presParOf" srcId="{3F8DA33F-67EE-4630-9A67-DA9DF7995448}" destId="{1B7A3A75-75AA-4835-972F-919B48307A1C}" srcOrd="0" destOrd="0" presId="urn:microsoft.com/office/officeart/2016/7/layout/BasicLinearProcessNumbered"/>
    <dgm:cxn modelId="{4AD9D70F-EEE0-4D1B-88AB-66F250226728}" type="presParOf" srcId="{1B7A3A75-75AA-4835-972F-919B48307A1C}" destId="{EB8BEA47-BDD5-496B-8B80-AC96D1EB1958}" srcOrd="0" destOrd="0" presId="urn:microsoft.com/office/officeart/2016/7/layout/BasicLinearProcessNumbered"/>
    <dgm:cxn modelId="{AD910069-BFA4-4F89-9D66-EA68D80E8877}" type="presParOf" srcId="{1B7A3A75-75AA-4835-972F-919B48307A1C}" destId="{D1D28E7D-1C15-42C2-85D1-504FE584227F}" srcOrd="1" destOrd="0" presId="urn:microsoft.com/office/officeart/2016/7/layout/BasicLinearProcessNumbered"/>
    <dgm:cxn modelId="{DC1921F5-AD44-4E7A-B539-1F5768BB2B11}" type="presParOf" srcId="{1B7A3A75-75AA-4835-972F-919B48307A1C}" destId="{33C65B07-60D2-471F-B9F3-618072C94942}" srcOrd="2" destOrd="0" presId="urn:microsoft.com/office/officeart/2016/7/layout/BasicLinearProcessNumbered"/>
    <dgm:cxn modelId="{0D0FB025-53DF-404D-9FC1-9C686F5F85F1}" type="presParOf" srcId="{1B7A3A75-75AA-4835-972F-919B48307A1C}" destId="{2C256729-B612-49F3-98D2-400DD139EAA6}" srcOrd="3" destOrd="0" presId="urn:microsoft.com/office/officeart/2016/7/layout/BasicLinearProcessNumbered"/>
    <dgm:cxn modelId="{ACF216ED-68C9-4B2F-AAD9-B517AD6023DE}" type="presParOf" srcId="{3F8DA33F-67EE-4630-9A67-DA9DF7995448}" destId="{E68BC4E1-A562-49FC-8634-70927FC27EC2}" srcOrd="1" destOrd="0" presId="urn:microsoft.com/office/officeart/2016/7/layout/BasicLinearProcessNumbered"/>
    <dgm:cxn modelId="{1A6C427E-EC1D-493F-818F-D8EC27429495}" type="presParOf" srcId="{3F8DA33F-67EE-4630-9A67-DA9DF7995448}" destId="{84131E60-C3E8-403F-AF68-71DD8A10C7D0}" srcOrd="2" destOrd="0" presId="urn:microsoft.com/office/officeart/2016/7/layout/BasicLinearProcessNumbered"/>
    <dgm:cxn modelId="{89894E38-2C83-4686-A26E-8DB4933FA345}" type="presParOf" srcId="{84131E60-C3E8-403F-AF68-71DD8A10C7D0}" destId="{1A429C60-2D76-410B-87D4-8BE74A0DA656}" srcOrd="0" destOrd="0" presId="urn:microsoft.com/office/officeart/2016/7/layout/BasicLinearProcessNumbered"/>
    <dgm:cxn modelId="{2DB7F5A7-CF17-4A3A-BBE7-8FD26F0E8F61}" type="presParOf" srcId="{84131E60-C3E8-403F-AF68-71DD8A10C7D0}" destId="{DAA86170-68AB-4ABC-9829-CCE3310DB002}" srcOrd="1" destOrd="0" presId="urn:microsoft.com/office/officeart/2016/7/layout/BasicLinearProcessNumbered"/>
    <dgm:cxn modelId="{9FFC6B50-DF07-4216-BFCE-5AA797336BD8}" type="presParOf" srcId="{84131E60-C3E8-403F-AF68-71DD8A10C7D0}" destId="{83D75C0E-6A48-49DB-8008-7269CBCB7C2F}" srcOrd="2" destOrd="0" presId="urn:microsoft.com/office/officeart/2016/7/layout/BasicLinearProcessNumbered"/>
    <dgm:cxn modelId="{B1B9B4C9-1A40-4CD9-9F77-3AB613901DAA}" type="presParOf" srcId="{84131E60-C3E8-403F-AF68-71DD8A10C7D0}" destId="{2163D707-AF71-4AA3-804D-15734107E436}" srcOrd="3" destOrd="0" presId="urn:microsoft.com/office/officeart/2016/7/layout/BasicLinearProcessNumbered"/>
    <dgm:cxn modelId="{8DD12FE0-1CA0-4A06-8966-CE1AB5B4FE7F}" type="presParOf" srcId="{3F8DA33F-67EE-4630-9A67-DA9DF7995448}" destId="{E053E417-7225-48B6-A807-32C7EF838491}" srcOrd="3" destOrd="0" presId="urn:microsoft.com/office/officeart/2016/7/layout/BasicLinearProcessNumbered"/>
    <dgm:cxn modelId="{9FFC4594-9F85-4787-8DD5-F2419C66827F}" type="presParOf" srcId="{3F8DA33F-67EE-4630-9A67-DA9DF7995448}" destId="{AD37E007-AD6E-4F84-B598-E85FDA0A9B7D}" srcOrd="4" destOrd="0" presId="urn:microsoft.com/office/officeart/2016/7/layout/BasicLinearProcessNumbered"/>
    <dgm:cxn modelId="{69CE882B-455A-47A4-90CC-4E99C25DC1FE}" type="presParOf" srcId="{AD37E007-AD6E-4F84-B598-E85FDA0A9B7D}" destId="{A1A54F36-DEB1-47C9-A3C2-0EFE27C9D9BC}" srcOrd="0" destOrd="0" presId="urn:microsoft.com/office/officeart/2016/7/layout/BasicLinearProcessNumbered"/>
    <dgm:cxn modelId="{713A7846-2F44-43F2-8E25-DE0731C463A8}" type="presParOf" srcId="{AD37E007-AD6E-4F84-B598-E85FDA0A9B7D}" destId="{9DC41D5E-C35D-4307-AB5D-EA45CF617C3A}" srcOrd="1" destOrd="0" presId="urn:microsoft.com/office/officeart/2016/7/layout/BasicLinearProcessNumbered"/>
    <dgm:cxn modelId="{1D30B700-C0E2-44A0-A5D0-C480E867FC47}" type="presParOf" srcId="{AD37E007-AD6E-4F84-B598-E85FDA0A9B7D}" destId="{72C02F17-2347-4AD3-8CCC-81170437E46D}" srcOrd="2" destOrd="0" presId="urn:microsoft.com/office/officeart/2016/7/layout/BasicLinearProcessNumbered"/>
    <dgm:cxn modelId="{27B8D0B5-C0BD-4466-BF13-55930BDD6273}" type="presParOf" srcId="{AD37E007-AD6E-4F84-B598-E85FDA0A9B7D}" destId="{804CBA06-CF52-444F-A789-260DCEADB34F}" srcOrd="3" destOrd="0" presId="urn:microsoft.com/office/officeart/2016/7/layout/BasicLinearProcessNumbered"/>
    <dgm:cxn modelId="{619E683F-4D99-4E6E-8C67-A85FEA615353}" type="presParOf" srcId="{3F8DA33F-67EE-4630-9A67-DA9DF7995448}" destId="{222AB896-0481-48A6-9BD2-64783DDD2E77}" srcOrd="5" destOrd="0" presId="urn:microsoft.com/office/officeart/2016/7/layout/BasicLinearProcessNumbered"/>
    <dgm:cxn modelId="{ED33F5F4-347C-4F6D-8012-EF4932D1A57C}" type="presParOf" srcId="{3F8DA33F-67EE-4630-9A67-DA9DF7995448}" destId="{F3785EF3-4557-417D-9525-9A115EDD3B6A}" srcOrd="6" destOrd="0" presId="urn:microsoft.com/office/officeart/2016/7/layout/BasicLinearProcessNumbered"/>
    <dgm:cxn modelId="{3505EC50-F5A2-47EE-919F-89FD29A38510}" type="presParOf" srcId="{F3785EF3-4557-417D-9525-9A115EDD3B6A}" destId="{A6BF94F4-CCF2-4E1F-B2CB-2BBDE4CA7DBD}" srcOrd="0" destOrd="0" presId="urn:microsoft.com/office/officeart/2016/7/layout/BasicLinearProcessNumbered"/>
    <dgm:cxn modelId="{8F274786-4619-4530-9DBE-75DB504D09F7}" type="presParOf" srcId="{F3785EF3-4557-417D-9525-9A115EDD3B6A}" destId="{03EE378B-D561-4B18-B307-739FE5345C21}" srcOrd="1" destOrd="0" presId="urn:microsoft.com/office/officeart/2016/7/layout/BasicLinearProcessNumbered"/>
    <dgm:cxn modelId="{74676015-BFD2-430A-82A7-617E39B69FF7}" type="presParOf" srcId="{F3785EF3-4557-417D-9525-9A115EDD3B6A}" destId="{D3DB8E0A-E03D-46C2-A6AF-6005DE3B88E4}" srcOrd="2" destOrd="0" presId="urn:microsoft.com/office/officeart/2016/7/layout/BasicLinearProcessNumbered"/>
    <dgm:cxn modelId="{D7B2B3CB-C0A0-443C-BA4F-56B90B482697}" type="presParOf" srcId="{F3785EF3-4557-417D-9525-9A115EDD3B6A}" destId="{F0C53E52-98CF-4617-9F00-BDDBA21192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933E8-2604-421D-9ECB-E94871281570}">
      <dsp:nvSpPr>
        <dsp:cNvPr id="0" name=""/>
        <dsp:cNvSpPr/>
      </dsp:nvSpPr>
      <dsp:spPr>
        <a:xfrm>
          <a:off x="0" y="200641"/>
          <a:ext cx="4690291" cy="4369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Bar Graph </a:t>
          </a:r>
          <a:endParaRPr lang="en-US" sz="1100" kern="1200"/>
        </a:p>
      </dsp:txBody>
      <dsp:txXfrm>
        <a:off x="21331" y="221972"/>
        <a:ext cx="4647629" cy="394314"/>
      </dsp:txXfrm>
    </dsp:sp>
    <dsp:sp modelId="{D7745060-0E61-457C-A598-8C311DFAF39C}">
      <dsp:nvSpPr>
        <dsp:cNvPr id="0" name=""/>
        <dsp:cNvSpPr/>
      </dsp:nvSpPr>
      <dsp:spPr>
        <a:xfrm>
          <a:off x="0" y="669298"/>
          <a:ext cx="4690291" cy="436976"/>
        </a:xfrm>
        <a:prstGeom prst="roundRect">
          <a:avLst/>
        </a:prstGeom>
        <a:solidFill>
          <a:schemeClr val="accent2">
            <a:hueOff val="520169"/>
            <a:satOff val="-649"/>
            <a:lumOff val="1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Choropleth</a:t>
          </a:r>
          <a:endParaRPr lang="en-US" sz="1100" kern="1200"/>
        </a:p>
      </dsp:txBody>
      <dsp:txXfrm>
        <a:off x="21331" y="690629"/>
        <a:ext cx="4647629" cy="394314"/>
      </dsp:txXfrm>
    </dsp:sp>
    <dsp:sp modelId="{37021681-70CF-42E7-9B62-261FCDC0B36B}">
      <dsp:nvSpPr>
        <dsp:cNvPr id="0" name=""/>
        <dsp:cNvSpPr/>
      </dsp:nvSpPr>
      <dsp:spPr>
        <a:xfrm>
          <a:off x="0" y="1137954"/>
          <a:ext cx="4690291" cy="436976"/>
        </a:xfrm>
        <a:prstGeom prst="roundRect">
          <a:avLst/>
        </a:prstGeom>
        <a:solidFill>
          <a:schemeClr val="accent2">
            <a:hueOff val="1040338"/>
            <a:satOff val="-1298"/>
            <a:lumOff val="3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Flow Chart</a:t>
          </a:r>
          <a:endParaRPr lang="en-US" sz="1100" kern="1200"/>
        </a:p>
      </dsp:txBody>
      <dsp:txXfrm>
        <a:off x="21331" y="1159285"/>
        <a:ext cx="4647629" cy="394314"/>
      </dsp:txXfrm>
    </dsp:sp>
    <dsp:sp modelId="{4D62F3EA-90AB-40C4-A89C-BFE1A14441CD}">
      <dsp:nvSpPr>
        <dsp:cNvPr id="0" name=""/>
        <dsp:cNvSpPr/>
      </dsp:nvSpPr>
      <dsp:spPr>
        <a:xfrm>
          <a:off x="0" y="1606611"/>
          <a:ext cx="4690291" cy="436976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Histogram</a:t>
          </a:r>
          <a:endParaRPr lang="en-US" sz="1100" kern="1200"/>
        </a:p>
      </dsp:txBody>
      <dsp:txXfrm>
        <a:off x="21331" y="1627942"/>
        <a:ext cx="4647629" cy="394314"/>
      </dsp:txXfrm>
    </dsp:sp>
    <dsp:sp modelId="{9B9578F8-D6B5-42BB-9DE6-E97D54C44E6C}">
      <dsp:nvSpPr>
        <dsp:cNvPr id="0" name=""/>
        <dsp:cNvSpPr/>
      </dsp:nvSpPr>
      <dsp:spPr>
        <a:xfrm>
          <a:off x="0" y="2075268"/>
          <a:ext cx="4690291" cy="436976"/>
        </a:xfrm>
        <a:prstGeom prst="roundRect">
          <a:avLst/>
        </a:prstGeom>
        <a:solidFill>
          <a:schemeClr val="accent2">
            <a:hueOff val="2080675"/>
            <a:satOff val="-2595"/>
            <a:lumOff val="6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Line Graph</a:t>
          </a:r>
          <a:endParaRPr lang="en-US" sz="1100" kern="1200"/>
        </a:p>
      </dsp:txBody>
      <dsp:txXfrm>
        <a:off x="21331" y="2096599"/>
        <a:ext cx="4647629" cy="394314"/>
      </dsp:txXfrm>
    </dsp:sp>
    <dsp:sp modelId="{D199045F-9991-4250-B1D5-F07DDB298EF3}">
      <dsp:nvSpPr>
        <dsp:cNvPr id="0" name=""/>
        <dsp:cNvSpPr/>
      </dsp:nvSpPr>
      <dsp:spPr>
        <a:xfrm>
          <a:off x="0" y="2543925"/>
          <a:ext cx="4690291" cy="436976"/>
        </a:xfrm>
        <a:prstGeom prst="roundRect">
          <a:avLst/>
        </a:prstGeom>
        <a:solidFill>
          <a:schemeClr val="accent2">
            <a:hueOff val="2600844"/>
            <a:satOff val="-3244"/>
            <a:lumOff val="7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Pie Chart</a:t>
          </a:r>
          <a:endParaRPr lang="en-US" sz="1100" kern="1200"/>
        </a:p>
      </dsp:txBody>
      <dsp:txXfrm>
        <a:off x="21331" y="2565256"/>
        <a:ext cx="4647629" cy="394314"/>
      </dsp:txXfrm>
    </dsp:sp>
    <dsp:sp modelId="{D7A156BF-CFAA-4F0C-ABF0-CAE0462A4D03}">
      <dsp:nvSpPr>
        <dsp:cNvPr id="0" name=""/>
        <dsp:cNvSpPr/>
      </dsp:nvSpPr>
      <dsp:spPr>
        <a:xfrm>
          <a:off x="0" y="3012581"/>
          <a:ext cx="4690291" cy="436976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Pointmap</a:t>
          </a:r>
          <a:endParaRPr lang="en-US" sz="1100" kern="1200"/>
        </a:p>
      </dsp:txBody>
      <dsp:txXfrm>
        <a:off x="21331" y="3033912"/>
        <a:ext cx="4647629" cy="394314"/>
      </dsp:txXfrm>
    </dsp:sp>
    <dsp:sp modelId="{40A3F2DE-85EA-4EC4-A04C-13832E51025B}">
      <dsp:nvSpPr>
        <dsp:cNvPr id="0" name=""/>
        <dsp:cNvSpPr/>
      </dsp:nvSpPr>
      <dsp:spPr>
        <a:xfrm>
          <a:off x="0" y="3481238"/>
          <a:ext cx="4690291" cy="436976"/>
        </a:xfrm>
        <a:prstGeom prst="roundRect">
          <a:avLst/>
        </a:prstGeom>
        <a:solidFill>
          <a:schemeClr val="accent2">
            <a:hueOff val="3641181"/>
            <a:satOff val="-4541"/>
            <a:lumOff val="10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Scatter plot</a:t>
          </a:r>
          <a:endParaRPr lang="en-US" sz="1100" kern="1200"/>
        </a:p>
      </dsp:txBody>
      <dsp:txXfrm>
        <a:off x="21331" y="3502569"/>
        <a:ext cx="4647629" cy="394314"/>
      </dsp:txXfrm>
    </dsp:sp>
    <dsp:sp modelId="{D07494CE-DA8C-4C30-9F8E-770814A67F30}">
      <dsp:nvSpPr>
        <dsp:cNvPr id="0" name=""/>
        <dsp:cNvSpPr/>
      </dsp:nvSpPr>
      <dsp:spPr>
        <a:xfrm>
          <a:off x="0" y="3949895"/>
          <a:ext cx="4690291" cy="436976"/>
        </a:xfrm>
        <a:prstGeom prst="roundRect">
          <a:avLst/>
        </a:prstGeom>
        <a:solidFill>
          <a:schemeClr val="accent2">
            <a:hueOff val="4161350"/>
            <a:satOff val="-5190"/>
            <a:lumOff val="12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Stacked Bar Timeline</a:t>
          </a:r>
          <a:endParaRPr lang="en-US" sz="1100" kern="1200"/>
        </a:p>
      </dsp:txBody>
      <dsp:txXfrm>
        <a:off x="21331" y="3971226"/>
        <a:ext cx="4647629" cy="394314"/>
      </dsp:txXfrm>
    </dsp:sp>
    <dsp:sp modelId="{FF467485-9090-4DD0-9D84-02C33F3F6D7D}">
      <dsp:nvSpPr>
        <dsp:cNvPr id="0" name=""/>
        <dsp:cNvSpPr/>
      </dsp:nvSpPr>
      <dsp:spPr>
        <a:xfrm>
          <a:off x="0" y="4418551"/>
          <a:ext cx="4690291" cy="436976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/>
            <a:t>Tree Diagram Venn Diagram</a:t>
          </a:r>
          <a:br>
            <a:rPr lang="en-GB" sz="1100" kern="1200"/>
          </a:br>
          <a:endParaRPr lang="en-US" sz="1100" kern="1200"/>
        </a:p>
      </dsp:txBody>
      <dsp:txXfrm>
        <a:off x="21331" y="4439882"/>
        <a:ext cx="4647629" cy="3943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2F60A-F1F3-49DF-88EE-9648D8429970}">
      <dsp:nvSpPr>
        <dsp:cNvPr id="0" name=""/>
        <dsp:cNvSpPr/>
      </dsp:nvSpPr>
      <dsp:spPr>
        <a:xfrm>
          <a:off x="468272" y="3745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computer supported</a:t>
          </a:r>
        </a:p>
      </dsp:txBody>
      <dsp:txXfrm>
        <a:off x="468272" y="3745"/>
        <a:ext cx="2171923" cy="1303153"/>
      </dsp:txXfrm>
    </dsp:sp>
    <dsp:sp modelId="{7A2A9789-0F3E-4EA1-9E45-BDFA2BEB9869}">
      <dsp:nvSpPr>
        <dsp:cNvPr id="0" name=""/>
        <dsp:cNvSpPr/>
      </dsp:nvSpPr>
      <dsp:spPr>
        <a:xfrm>
          <a:off x="2857388" y="3745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Interactive visual representations</a:t>
          </a:r>
        </a:p>
      </dsp:txBody>
      <dsp:txXfrm>
        <a:off x="2857388" y="3745"/>
        <a:ext cx="2171923" cy="1303153"/>
      </dsp:txXfrm>
    </dsp:sp>
    <dsp:sp modelId="{48D5D0F5-975B-4BB7-B1A3-7EB6BDA6B53C}">
      <dsp:nvSpPr>
        <dsp:cNvPr id="0" name=""/>
        <dsp:cNvSpPr/>
      </dsp:nvSpPr>
      <dsp:spPr>
        <a:xfrm>
          <a:off x="5246503" y="3745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 Abstract data</a:t>
          </a:r>
        </a:p>
      </dsp:txBody>
      <dsp:txXfrm>
        <a:off x="5246503" y="3745"/>
        <a:ext cx="2171923" cy="1303153"/>
      </dsp:txXfrm>
    </dsp:sp>
    <dsp:sp modelId="{1769C05B-1466-432C-8AF9-14A206E801D3}">
      <dsp:nvSpPr>
        <dsp:cNvPr id="0" name=""/>
        <dsp:cNvSpPr/>
      </dsp:nvSpPr>
      <dsp:spPr>
        <a:xfrm>
          <a:off x="468272" y="1524092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Helping people</a:t>
          </a:r>
        </a:p>
      </dsp:txBody>
      <dsp:txXfrm>
        <a:off x="468272" y="1524092"/>
        <a:ext cx="2171923" cy="1303153"/>
      </dsp:txXfrm>
    </dsp:sp>
    <dsp:sp modelId="{F865B6C6-C0C6-4B16-86D3-A2F7547B7EE2}">
      <dsp:nvSpPr>
        <dsp:cNvPr id="0" name=""/>
        <dsp:cNvSpPr/>
      </dsp:nvSpPr>
      <dsp:spPr>
        <a:xfrm>
          <a:off x="2857388" y="1524092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to see and understand</a:t>
          </a:r>
        </a:p>
      </dsp:txBody>
      <dsp:txXfrm>
        <a:off x="2857388" y="1524092"/>
        <a:ext cx="2171923" cy="1303153"/>
      </dsp:txXfrm>
    </dsp:sp>
    <dsp:sp modelId="{1EDC6AAE-2BFC-4BC5-8065-4067B1399C5A}">
      <dsp:nvSpPr>
        <dsp:cNvPr id="0" name=""/>
        <dsp:cNvSpPr/>
      </dsp:nvSpPr>
      <dsp:spPr>
        <a:xfrm>
          <a:off x="5246503" y="1524092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trends, outliers, and patterns in data,</a:t>
          </a:r>
        </a:p>
      </dsp:txBody>
      <dsp:txXfrm>
        <a:off x="5246503" y="1524092"/>
        <a:ext cx="2171923" cy="1303153"/>
      </dsp:txXfrm>
    </dsp:sp>
    <dsp:sp modelId="{CD5C7C49-3C4C-4519-9E2D-831A480E6B72}">
      <dsp:nvSpPr>
        <dsp:cNvPr id="0" name=""/>
        <dsp:cNvSpPr/>
      </dsp:nvSpPr>
      <dsp:spPr>
        <a:xfrm>
          <a:off x="468272" y="3044438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and carry out tasks</a:t>
          </a:r>
        </a:p>
      </dsp:txBody>
      <dsp:txXfrm>
        <a:off x="468272" y="3044438"/>
        <a:ext cx="2171923" cy="1303153"/>
      </dsp:txXfrm>
    </dsp:sp>
    <dsp:sp modelId="{D044F11B-25F4-4BE1-8EA5-8A889D2B49D2}">
      <dsp:nvSpPr>
        <dsp:cNvPr id="0" name=""/>
        <dsp:cNvSpPr/>
      </dsp:nvSpPr>
      <dsp:spPr>
        <a:xfrm>
          <a:off x="2857388" y="3044438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more effectively</a:t>
          </a:r>
        </a:p>
      </dsp:txBody>
      <dsp:txXfrm>
        <a:off x="2857388" y="3044438"/>
        <a:ext cx="2171923" cy="1303153"/>
      </dsp:txXfrm>
    </dsp:sp>
    <dsp:sp modelId="{206883F4-668D-4940-8AC9-D209360AA988}">
      <dsp:nvSpPr>
        <dsp:cNvPr id="0" name=""/>
        <dsp:cNvSpPr/>
      </dsp:nvSpPr>
      <dsp:spPr>
        <a:xfrm>
          <a:off x="5246503" y="3044438"/>
          <a:ext cx="2171923" cy="13031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Through amplifying cognition</a:t>
          </a:r>
        </a:p>
      </dsp:txBody>
      <dsp:txXfrm>
        <a:off x="5246503" y="3044438"/>
        <a:ext cx="2171923" cy="1303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EA47-BDD5-496B-8B80-AC96D1EB1958}">
      <dsp:nvSpPr>
        <dsp:cNvPr id="0" name=""/>
        <dsp:cNvSpPr/>
      </dsp:nvSpPr>
      <dsp:spPr>
        <a:xfrm>
          <a:off x="2310" y="892539"/>
          <a:ext cx="1833041" cy="25662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1"/>
            </a:rPr>
            <a:t>https://numpy.org/doc/stable/reference/arrays.indexing.html</a:t>
          </a:r>
          <a:endParaRPr lang="en-US" sz="1100" kern="1200"/>
        </a:p>
      </dsp:txBody>
      <dsp:txXfrm>
        <a:off x="2310" y="1867718"/>
        <a:ext cx="1833041" cy="1539754"/>
      </dsp:txXfrm>
    </dsp:sp>
    <dsp:sp modelId="{D1D28E7D-1C15-42C2-85D1-504FE584227F}">
      <dsp:nvSpPr>
        <dsp:cNvPr id="0" name=""/>
        <dsp:cNvSpPr/>
      </dsp:nvSpPr>
      <dsp:spPr>
        <a:xfrm>
          <a:off x="533892" y="1149165"/>
          <a:ext cx="769877" cy="76987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</a:t>
          </a:r>
        </a:p>
      </dsp:txBody>
      <dsp:txXfrm>
        <a:off x="646638" y="1261911"/>
        <a:ext cx="544385" cy="544385"/>
      </dsp:txXfrm>
    </dsp:sp>
    <dsp:sp modelId="{33C65B07-60D2-471F-B9F3-618072C94942}">
      <dsp:nvSpPr>
        <dsp:cNvPr id="0" name=""/>
        <dsp:cNvSpPr/>
      </dsp:nvSpPr>
      <dsp:spPr>
        <a:xfrm>
          <a:off x="2310" y="3458726"/>
          <a:ext cx="1833041" cy="72"/>
        </a:xfrm>
        <a:prstGeom prst="rect">
          <a:avLst/>
        </a:prstGeom>
        <a:gradFill rotWithShape="0">
          <a:gsLst>
            <a:gs pos="0">
              <a:schemeClr val="accent5">
                <a:hueOff val="-1419125"/>
                <a:satOff val="5687"/>
                <a:lumOff val="1233"/>
                <a:alphaOff val="0"/>
                <a:shade val="51000"/>
                <a:satMod val="130000"/>
              </a:schemeClr>
            </a:gs>
            <a:gs pos="80000">
              <a:schemeClr val="accent5">
                <a:hueOff val="-1419125"/>
                <a:satOff val="5687"/>
                <a:lumOff val="1233"/>
                <a:alphaOff val="0"/>
                <a:shade val="93000"/>
                <a:satMod val="130000"/>
              </a:schemeClr>
            </a:gs>
            <a:gs pos="100000">
              <a:schemeClr val="accent5">
                <a:hueOff val="-1419125"/>
                <a:satOff val="5687"/>
                <a:lumOff val="123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429C60-2D76-410B-87D4-8BE74A0DA656}">
      <dsp:nvSpPr>
        <dsp:cNvPr id="0" name=""/>
        <dsp:cNvSpPr/>
      </dsp:nvSpPr>
      <dsp:spPr>
        <a:xfrm>
          <a:off x="2018656" y="892539"/>
          <a:ext cx="1833041" cy="2566258"/>
        </a:xfrm>
        <a:prstGeom prst="rect">
          <a:avLst/>
        </a:prstGeom>
        <a:solidFill>
          <a:schemeClr val="accent5">
            <a:tint val="40000"/>
            <a:alpha val="90000"/>
            <a:hueOff val="-3580161"/>
            <a:satOff val="16084"/>
            <a:lumOff val="110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580161"/>
              <a:satOff val="16084"/>
              <a:lumOff val="11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2"/>
            </a:rPr>
            <a:t>https://www.w3schools.com/python/numpy_array_indexing.asp#:~:text=Array%20indexing%20is%20the%20same,second%20has%20index%201%20etc.</a:t>
          </a:r>
          <a:endParaRPr lang="en-US" sz="1100" kern="1200"/>
        </a:p>
      </dsp:txBody>
      <dsp:txXfrm>
        <a:off x="2018656" y="1867718"/>
        <a:ext cx="1833041" cy="1539754"/>
      </dsp:txXfrm>
    </dsp:sp>
    <dsp:sp modelId="{DAA86170-68AB-4ABC-9829-CCE3310DB002}">
      <dsp:nvSpPr>
        <dsp:cNvPr id="0" name=""/>
        <dsp:cNvSpPr/>
      </dsp:nvSpPr>
      <dsp:spPr>
        <a:xfrm>
          <a:off x="2550238" y="1149165"/>
          <a:ext cx="769877" cy="769877"/>
        </a:xfrm>
        <a:prstGeom prst="ellipse">
          <a:avLst/>
        </a:prstGeom>
        <a:gradFill rotWithShape="0">
          <a:gsLst>
            <a:gs pos="0">
              <a:schemeClr val="accent5">
                <a:hueOff val="-2838251"/>
                <a:satOff val="11375"/>
                <a:lumOff val="2465"/>
                <a:alphaOff val="0"/>
                <a:shade val="51000"/>
                <a:satMod val="130000"/>
              </a:schemeClr>
            </a:gs>
            <a:gs pos="80000">
              <a:schemeClr val="accent5">
                <a:hueOff val="-2838251"/>
                <a:satOff val="11375"/>
                <a:lumOff val="2465"/>
                <a:alphaOff val="0"/>
                <a:shade val="93000"/>
                <a:satMod val="130000"/>
              </a:schemeClr>
            </a:gs>
            <a:gs pos="100000">
              <a:schemeClr val="accent5">
                <a:hueOff val="-2838251"/>
                <a:satOff val="11375"/>
                <a:lumOff val="246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2</a:t>
          </a:r>
        </a:p>
      </dsp:txBody>
      <dsp:txXfrm>
        <a:off x="2662984" y="1261911"/>
        <a:ext cx="544385" cy="544385"/>
      </dsp:txXfrm>
    </dsp:sp>
    <dsp:sp modelId="{83D75C0E-6A48-49DB-8008-7269CBCB7C2F}">
      <dsp:nvSpPr>
        <dsp:cNvPr id="0" name=""/>
        <dsp:cNvSpPr/>
      </dsp:nvSpPr>
      <dsp:spPr>
        <a:xfrm>
          <a:off x="2018656" y="3458726"/>
          <a:ext cx="1833041" cy="72"/>
        </a:xfrm>
        <a:prstGeom prst="rect">
          <a:avLst/>
        </a:prstGeom>
        <a:gradFill rotWithShape="0">
          <a:gsLst>
            <a:gs pos="0">
              <a:schemeClr val="accent5">
                <a:hueOff val="-4257376"/>
                <a:satOff val="17062"/>
                <a:lumOff val="3698"/>
                <a:alphaOff val="0"/>
                <a:shade val="51000"/>
                <a:satMod val="130000"/>
              </a:schemeClr>
            </a:gs>
            <a:gs pos="80000">
              <a:schemeClr val="accent5">
                <a:hueOff val="-4257376"/>
                <a:satOff val="17062"/>
                <a:lumOff val="3698"/>
                <a:alphaOff val="0"/>
                <a:shade val="93000"/>
                <a:satMod val="130000"/>
              </a:schemeClr>
            </a:gs>
            <a:gs pos="100000">
              <a:schemeClr val="accent5">
                <a:hueOff val="-4257376"/>
                <a:satOff val="17062"/>
                <a:lumOff val="369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A54F36-DEB1-47C9-A3C2-0EFE27C9D9BC}">
      <dsp:nvSpPr>
        <dsp:cNvPr id="0" name=""/>
        <dsp:cNvSpPr/>
      </dsp:nvSpPr>
      <dsp:spPr>
        <a:xfrm>
          <a:off x="4035002" y="892539"/>
          <a:ext cx="1833041" cy="2566258"/>
        </a:xfrm>
        <a:prstGeom prst="rect">
          <a:avLst/>
        </a:prstGeom>
        <a:solidFill>
          <a:schemeClr val="accent5">
            <a:tint val="40000"/>
            <a:alpha val="90000"/>
            <a:hueOff val="-7160321"/>
            <a:satOff val="32169"/>
            <a:lumOff val="221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7160321"/>
              <a:satOff val="32169"/>
              <a:lumOff val="22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https://www.geeksforgeeks.org/indexing-in-numpy/</a:t>
          </a:r>
          <a:endParaRPr lang="en-US" sz="1100" kern="1200"/>
        </a:p>
      </dsp:txBody>
      <dsp:txXfrm>
        <a:off x="4035002" y="1867718"/>
        <a:ext cx="1833041" cy="1539754"/>
      </dsp:txXfrm>
    </dsp:sp>
    <dsp:sp modelId="{9DC41D5E-C35D-4307-AB5D-EA45CF617C3A}">
      <dsp:nvSpPr>
        <dsp:cNvPr id="0" name=""/>
        <dsp:cNvSpPr/>
      </dsp:nvSpPr>
      <dsp:spPr>
        <a:xfrm>
          <a:off x="4566584" y="1149165"/>
          <a:ext cx="769877" cy="769877"/>
        </a:xfrm>
        <a:prstGeom prst="ellipse">
          <a:avLst/>
        </a:prstGeom>
        <a:gradFill rotWithShape="0">
          <a:gsLst>
            <a:gs pos="0">
              <a:schemeClr val="accent5">
                <a:hueOff val="-5676501"/>
                <a:satOff val="22749"/>
                <a:lumOff val="4930"/>
                <a:alphaOff val="0"/>
                <a:shade val="51000"/>
                <a:satMod val="130000"/>
              </a:schemeClr>
            </a:gs>
            <a:gs pos="80000">
              <a:schemeClr val="accent5">
                <a:hueOff val="-5676501"/>
                <a:satOff val="22749"/>
                <a:lumOff val="4930"/>
                <a:alphaOff val="0"/>
                <a:shade val="93000"/>
                <a:satMod val="130000"/>
              </a:schemeClr>
            </a:gs>
            <a:gs pos="100000">
              <a:schemeClr val="accent5">
                <a:hueOff val="-5676501"/>
                <a:satOff val="22749"/>
                <a:lumOff val="493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</a:t>
          </a:r>
        </a:p>
      </dsp:txBody>
      <dsp:txXfrm>
        <a:off x="4679330" y="1261911"/>
        <a:ext cx="544385" cy="544385"/>
      </dsp:txXfrm>
    </dsp:sp>
    <dsp:sp modelId="{72C02F17-2347-4AD3-8CCC-81170437E46D}">
      <dsp:nvSpPr>
        <dsp:cNvPr id="0" name=""/>
        <dsp:cNvSpPr/>
      </dsp:nvSpPr>
      <dsp:spPr>
        <a:xfrm>
          <a:off x="4035002" y="3458726"/>
          <a:ext cx="1833041" cy="72"/>
        </a:xfrm>
        <a:prstGeom prst="rect">
          <a:avLst/>
        </a:prstGeom>
        <a:gradFill rotWithShape="0">
          <a:gsLst>
            <a:gs pos="0">
              <a:schemeClr val="accent5">
                <a:hueOff val="-7095626"/>
                <a:satOff val="28436"/>
                <a:lumOff val="6163"/>
                <a:alphaOff val="0"/>
                <a:shade val="51000"/>
                <a:satMod val="130000"/>
              </a:schemeClr>
            </a:gs>
            <a:gs pos="80000">
              <a:schemeClr val="accent5">
                <a:hueOff val="-7095626"/>
                <a:satOff val="28436"/>
                <a:lumOff val="6163"/>
                <a:alphaOff val="0"/>
                <a:shade val="93000"/>
                <a:satMod val="130000"/>
              </a:schemeClr>
            </a:gs>
            <a:gs pos="100000">
              <a:schemeClr val="accent5">
                <a:hueOff val="-7095626"/>
                <a:satOff val="28436"/>
                <a:lumOff val="616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F94F4-CCF2-4E1F-B2CB-2BBDE4CA7DBD}">
      <dsp:nvSpPr>
        <dsp:cNvPr id="0" name=""/>
        <dsp:cNvSpPr/>
      </dsp:nvSpPr>
      <dsp:spPr>
        <a:xfrm>
          <a:off x="6051347" y="892539"/>
          <a:ext cx="1833041" cy="2566258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911" tIns="330200" rIns="142911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4"/>
            </a:rPr>
            <a:t>https://www.pluralsight.com/guides/working-numpy-arrays-indexing-slicing-guide</a:t>
          </a:r>
          <a:endParaRPr lang="en-US" sz="1100" kern="1200"/>
        </a:p>
      </dsp:txBody>
      <dsp:txXfrm>
        <a:off x="6051347" y="1867718"/>
        <a:ext cx="1833041" cy="1539754"/>
      </dsp:txXfrm>
    </dsp:sp>
    <dsp:sp modelId="{03EE378B-D561-4B18-B307-739FE5345C21}">
      <dsp:nvSpPr>
        <dsp:cNvPr id="0" name=""/>
        <dsp:cNvSpPr/>
      </dsp:nvSpPr>
      <dsp:spPr>
        <a:xfrm>
          <a:off x="6582929" y="1149165"/>
          <a:ext cx="769877" cy="769877"/>
        </a:xfrm>
        <a:prstGeom prst="ellipse">
          <a:avLst/>
        </a:prstGeom>
        <a:gradFill rotWithShape="0">
          <a:gsLst>
            <a:gs pos="0">
              <a:schemeClr val="accent5">
                <a:hueOff val="-8514751"/>
                <a:satOff val="34124"/>
                <a:lumOff val="7395"/>
                <a:alphaOff val="0"/>
                <a:shade val="51000"/>
                <a:satMod val="130000"/>
              </a:schemeClr>
            </a:gs>
            <a:gs pos="80000">
              <a:schemeClr val="accent5">
                <a:hueOff val="-8514751"/>
                <a:satOff val="34124"/>
                <a:lumOff val="7395"/>
                <a:alphaOff val="0"/>
                <a:shade val="93000"/>
                <a:satMod val="130000"/>
              </a:schemeClr>
            </a:gs>
            <a:gs pos="100000">
              <a:schemeClr val="accent5">
                <a:hueOff val="-8514751"/>
                <a:satOff val="34124"/>
                <a:lumOff val="739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23" tIns="12700" rIns="60023" bIns="1270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4</a:t>
          </a:r>
        </a:p>
      </dsp:txBody>
      <dsp:txXfrm>
        <a:off x="6695675" y="1261911"/>
        <a:ext cx="544385" cy="544385"/>
      </dsp:txXfrm>
    </dsp:sp>
    <dsp:sp modelId="{D3DB8E0A-E03D-46C2-A6AF-6005DE3B88E4}">
      <dsp:nvSpPr>
        <dsp:cNvPr id="0" name=""/>
        <dsp:cNvSpPr/>
      </dsp:nvSpPr>
      <dsp:spPr>
        <a:xfrm>
          <a:off x="6051347" y="3458726"/>
          <a:ext cx="1833041" cy="72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39123" y="2140007"/>
            <a:ext cx="4865752" cy="149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5653" y="3839666"/>
            <a:ext cx="3892693" cy="111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124" y="1675202"/>
            <a:ext cx="7843753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94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91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 u="heavy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8C9A0-6980-44E6-80C4-5997C0FED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24968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63DF6D-AD16-4371-B520-83698DCD8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21DD95-B5CF-401E-A10C-65E4A90A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77940"/>
            <a:ext cx="2103120" cy="276999"/>
          </a:xfrm>
        </p:spPr>
        <p:txBody>
          <a:bodyPr/>
          <a:lstStyle/>
          <a:p>
            <a:fld id="{7D2B7624-F472-4B9B-82D6-13F468F55C43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A2DC72-020E-4071-9823-41E55CA5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6377940"/>
            <a:ext cx="2926080" cy="2769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5529FA-957D-4808-83FC-6FDF8F26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3680" y="6377940"/>
            <a:ext cx="2103120" cy="276999"/>
          </a:xfrm>
        </p:spPr>
        <p:txBody>
          <a:bodyPr/>
          <a:lstStyle/>
          <a:p>
            <a:fld id="{C2BB5DCF-5057-469F-BBE8-B9DD0F579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9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40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6334564"/>
            <a:ext cx="9143981" cy="523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6356337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3981" y="0"/>
                </a:lnTo>
                <a:lnTo>
                  <a:pt x="9143981" y="501599"/>
                </a:lnTo>
                <a:lnTo>
                  <a:pt x="0" y="501599"/>
                </a:lnTo>
                <a:lnTo>
                  <a:pt x="0" y="0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6356337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3981" y="0"/>
                </a:lnTo>
                <a:lnTo>
                  <a:pt x="9143981" y="501598"/>
                </a:lnTo>
                <a:lnTo>
                  <a:pt x="0" y="501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bk object 19"/>
          <p:cNvSpPr/>
          <p:nvPr/>
        </p:nvSpPr>
        <p:spPr>
          <a:xfrm>
            <a:off x="1755804" y="392381"/>
            <a:ext cx="5627561" cy="482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bk object 20"/>
          <p:cNvSpPr/>
          <p:nvPr/>
        </p:nvSpPr>
        <p:spPr>
          <a:xfrm>
            <a:off x="6421833" y="6527625"/>
            <a:ext cx="208615" cy="1486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bk object 21"/>
          <p:cNvSpPr/>
          <p:nvPr/>
        </p:nvSpPr>
        <p:spPr>
          <a:xfrm>
            <a:off x="7037955" y="6178713"/>
            <a:ext cx="1975600" cy="1247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124" y="1675202"/>
            <a:ext cx="7843753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2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124" y="1675202"/>
            <a:ext cx="7843753" cy="276999"/>
          </a:xfrm>
        </p:spPr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04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1486" y="3121736"/>
            <a:ext cx="4841027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2507" y="1321739"/>
            <a:ext cx="8558985" cy="4606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" y="6334564"/>
            <a:ext cx="9143981" cy="5234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0" y="6356337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3981" y="0"/>
                </a:lnTo>
                <a:lnTo>
                  <a:pt x="9143981" y="501599"/>
                </a:lnTo>
                <a:lnTo>
                  <a:pt x="0" y="501599"/>
                </a:lnTo>
                <a:lnTo>
                  <a:pt x="0" y="0"/>
                </a:lnTo>
                <a:close/>
              </a:path>
            </a:pathLst>
          </a:custGeom>
          <a:solidFill>
            <a:srgbClr val="850000"/>
          </a:solidFill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bk object 18"/>
          <p:cNvSpPr/>
          <p:nvPr/>
        </p:nvSpPr>
        <p:spPr>
          <a:xfrm>
            <a:off x="0" y="6356337"/>
            <a:ext cx="9144000" cy="501650"/>
          </a:xfrm>
          <a:custGeom>
            <a:avLst/>
            <a:gdLst/>
            <a:ahLst/>
            <a:cxnLst/>
            <a:rect l="l" t="t" r="r" b="b"/>
            <a:pathLst>
              <a:path w="9144000" h="501650">
                <a:moveTo>
                  <a:pt x="0" y="0"/>
                </a:moveTo>
                <a:lnTo>
                  <a:pt x="9143981" y="0"/>
                </a:lnTo>
                <a:lnTo>
                  <a:pt x="9143981" y="501598"/>
                </a:lnTo>
                <a:lnTo>
                  <a:pt x="0" y="501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97CBA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124" y="1675202"/>
            <a:ext cx="784375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9994" y="2371544"/>
            <a:ext cx="772401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90829" y="6477473"/>
            <a:ext cx="1153795" cy="192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75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85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3-Nov-2016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0223" y="6513508"/>
            <a:ext cx="869950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9525">
              <a:lnSpc>
                <a:spcPts val="1403"/>
              </a:lnSpc>
              <a:defRPr/>
            </a:pPr>
            <a:r>
              <a:rPr lang="en-US" spc="-4">
                <a:solidFill>
                  <a:prstClr val="white"/>
                </a:solidFill>
              </a:rPr>
              <a:t>Fei-Fei</a:t>
            </a:r>
            <a:r>
              <a:rPr lang="en-US" spc="-60">
                <a:solidFill>
                  <a:prstClr val="white"/>
                </a:solidFill>
              </a:rPr>
              <a:t> </a:t>
            </a:r>
            <a:r>
              <a:rPr lang="en-US" spc="-4">
                <a:solidFill>
                  <a:prstClr val="white"/>
                </a:solidFill>
              </a:rPr>
              <a:t>Li</a:t>
            </a:r>
            <a:endParaRPr lang="en-US" spc="-4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2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raphics.cs.wisc.edu/Courses/765-f2020/all-readings/readings02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coursera.org/articles/what-is-power-bi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is.cpsc.ucalgary.ca/innovis/uploads/Publications/Publications/Carpendale_visual_variables.pdf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bleau.com/learn/articles/data-visualization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ableau.com/learn/articles/data-visualization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scipython.com/book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 noGrp="1"/>
          </p:cNvSpPr>
          <p:nvPr>
            <p:ph type="dt" sz="half" idx="6"/>
          </p:nvPr>
        </p:nvSpPr>
        <p:spPr>
          <a:xfrm>
            <a:off x="348343" y="5704078"/>
            <a:ext cx="5945984" cy="3754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685800">
              <a:lnSpc>
                <a:spcPts val="1403"/>
              </a:lnSpc>
              <a:defRPr/>
            </a:pPr>
            <a:r>
              <a:rPr lang="pt-PT" altLang="zh-CN" sz="1350" spc="-4" dirty="0">
                <a:solidFill>
                  <a:prstClr val="white"/>
                </a:solidFill>
                <a:ea typeface="宋体" panose="02010600030101010101" pitchFamily="2" charset="-122"/>
              </a:rPr>
              <a:t>Estanislau Lima </a:t>
            </a:r>
            <a:endParaRPr lang="en-US" dirty="0">
              <a:solidFill>
                <a:prstClr val="white"/>
              </a:solidFill>
            </a:endParaRPr>
          </a:p>
          <a:p>
            <a:pPr marL="9525" defTabSz="685800">
              <a:lnSpc>
                <a:spcPts val="1403"/>
              </a:lnSpc>
              <a:defRPr/>
            </a:pPr>
            <a:endParaRPr sz="2100" spc="-4" dirty="0">
              <a:solidFill>
                <a:prstClr val="white"/>
              </a:solidFill>
            </a:endParaRPr>
          </a:p>
        </p:txBody>
      </p:sp>
      <p:sp>
        <p:nvSpPr>
          <p:cNvPr id="6" name="object 8"/>
          <p:cNvSpPr txBox="1"/>
          <p:nvPr/>
        </p:nvSpPr>
        <p:spPr>
          <a:xfrm>
            <a:off x="6489860" y="5715356"/>
            <a:ext cx="882491" cy="183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685800">
              <a:lnSpc>
                <a:spcPts val="1485"/>
              </a:lnSpc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Aula 01:</a:t>
            </a:r>
            <a:endParaRPr sz="1200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sp>
        <p:nvSpPr>
          <p:cNvPr id="7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078505" y="5715355"/>
            <a:ext cx="865346" cy="179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defTabSz="685800">
              <a:lnSpc>
                <a:spcPts val="1485"/>
              </a:lnSpc>
              <a:defRPr/>
            </a:pPr>
            <a:r>
              <a:rPr lang="pt-PT" sz="1200" spc="-4" dirty="0">
                <a:solidFill>
                  <a:prstClr val="white"/>
                </a:solidFill>
              </a:rPr>
              <a:t>10/05/</a:t>
            </a:r>
            <a:r>
              <a:rPr sz="1200" spc="-4" dirty="0">
                <a:solidFill>
                  <a:prstClr val="white"/>
                </a:solidFill>
              </a:rPr>
              <a:t>20</a:t>
            </a:r>
            <a:r>
              <a:rPr lang="en-GB" sz="1200" spc="-4" dirty="0">
                <a:solidFill>
                  <a:prstClr val="white"/>
                </a:solidFill>
              </a:rPr>
              <a:t>21</a:t>
            </a:r>
            <a:endParaRPr sz="1200" spc="-4" dirty="0">
              <a:solidFill>
                <a:prstClr val="white"/>
              </a:solidFill>
            </a:endParaRPr>
          </a:p>
        </p:txBody>
      </p:sp>
      <p:sp>
        <p:nvSpPr>
          <p:cNvPr id="3" name="AutoShape 2" descr="Resultado de imagem para clustering machine learning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PT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AutoShape 4" descr="Resultado de imagem para clustering machine learning"/>
          <p:cNvSpPr>
            <a:spLocks noChangeAspect="1" noChangeArrowheads="1"/>
          </p:cNvSpPr>
          <p:nvPr/>
        </p:nvSpPr>
        <p:spPr bwMode="auto">
          <a:xfrm>
            <a:off x="1373981" y="8632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pt-PT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2993EF3-CD32-4CB6-83DD-EE065DF8F94A}"/>
              </a:ext>
            </a:extLst>
          </p:cNvPr>
          <p:cNvSpPr/>
          <p:nvPr/>
        </p:nvSpPr>
        <p:spPr>
          <a:xfrm>
            <a:off x="6231856" y="5975204"/>
            <a:ext cx="2377061" cy="2705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lnSpc>
                <a:spcPct val="85000"/>
              </a:lnSpc>
              <a:defRPr/>
            </a:pPr>
            <a:r>
              <a:rPr lang="en-US" sz="1350" dirty="0">
                <a:solidFill>
                  <a:prstClr val="black"/>
                </a:solidFill>
                <a:latin typeface="Calibri"/>
              </a:rPr>
              <a:t>slide creeds: Dr. Benjamin Bach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17EF4483-353A-4266-A080-C4C3C0A0B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001" y="3812298"/>
            <a:ext cx="3365897" cy="129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lnSpc>
                <a:spcPct val="85000"/>
              </a:lnSpc>
              <a:defRPr/>
            </a:pPr>
            <a:endParaRPr lang="en-US" altLang="en-US" sz="4050" b="1" dirty="0">
              <a:solidFill>
                <a:srgbClr val="000099"/>
              </a:solidFill>
              <a:latin typeface="Calibri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E45A8C0-C7C5-4FAB-A6EE-17498BF149C4}"/>
              </a:ext>
            </a:extLst>
          </p:cNvPr>
          <p:cNvSpPr txBox="1">
            <a:spLocks/>
          </p:cNvSpPr>
          <p:nvPr/>
        </p:nvSpPr>
        <p:spPr>
          <a:xfrm>
            <a:off x="464457" y="6462437"/>
            <a:ext cx="7927978" cy="508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870"/>
              </a:lnSpc>
              <a:defRPr/>
            </a:pPr>
            <a:r>
              <a:rPr lang="pt-PT" altLang="zh-CN" sz="1800" spc="-5">
                <a:solidFill>
                  <a:prstClr val="white"/>
                </a:solidFill>
                <a:ea typeface="宋体" panose="02010600030101010101" pitchFamily="2" charset="-122"/>
              </a:rPr>
              <a:t>Estanislau Lima </a:t>
            </a:r>
            <a:endParaRPr lang="pt-PT">
              <a:solidFill>
                <a:prstClr val="white"/>
              </a:solidFill>
            </a:endParaRPr>
          </a:p>
          <a:p>
            <a:pPr marL="12700">
              <a:lnSpc>
                <a:spcPts val="1870"/>
              </a:lnSpc>
              <a:defRPr/>
            </a:pPr>
            <a:endParaRPr lang="pt-PT" sz="2800" spc="-5" dirty="0">
              <a:solidFill>
                <a:prstClr val="white"/>
              </a:solidFill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695C215F-407C-4A46-B368-B72A72A1DF5F}"/>
              </a:ext>
            </a:extLst>
          </p:cNvPr>
          <p:cNvSpPr txBox="1"/>
          <p:nvPr/>
        </p:nvSpPr>
        <p:spPr>
          <a:xfrm>
            <a:off x="5696676" y="6515655"/>
            <a:ext cx="1176655" cy="244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Aula 02: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FEE0173F-DA4F-4FD8-B85A-6E400C8EEB40}"/>
              </a:ext>
            </a:extLst>
          </p:cNvPr>
          <p:cNvSpPr txBox="1">
            <a:spLocks/>
          </p:cNvSpPr>
          <p:nvPr/>
        </p:nvSpPr>
        <p:spPr>
          <a:xfrm>
            <a:off x="7990205" y="6477473"/>
            <a:ext cx="1153795" cy="23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75" b="0" i="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980"/>
              </a:lnSpc>
              <a:defRPr/>
            </a:pPr>
            <a:r>
              <a:rPr lang="pt-PT" sz="1600" spc="-5" dirty="0">
                <a:solidFill>
                  <a:prstClr val="white"/>
                </a:solidFill>
              </a:rPr>
              <a:t>08/05/2024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12B7F-E700-CD78-9641-842643A380FA}"/>
              </a:ext>
            </a:extLst>
          </p:cNvPr>
          <p:cNvSpPr txBox="1"/>
          <p:nvPr/>
        </p:nvSpPr>
        <p:spPr>
          <a:xfrm>
            <a:off x="1637936" y="1996837"/>
            <a:ext cx="57548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000099"/>
                </a:solidFill>
                <a:latin typeface="Calibri"/>
              </a:rPr>
              <a:t>Data </a:t>
            </a:r>
          </a:p>
          <a:p>
            <a:pPr algn="ctr"/>
            <a:r>
              <a:rPr lang="en-US" sz="5400" b="1" dirty="0">
                <a:solidFill>
                  <a:srgbClr val="00B0F0"/>
                </a:solidFill>
                <a:latin typeface="Calibri"/>
              </a:rPr>
              <a:t>Visualization</a:t>
            </a:r>
          </a:p>
          <a:p>
            <a:pPr algn="ctr"/>
            <a:r>
              <a:rPr lang="en-US" sz="5400" b="1" dirty="0">
                <a:solidFill>
                  <a:srgbClr val="000099"/>
                </a:solidFill>
                <a:latin typeface="Calibri"/>
              </a:rPr>
              <a:t> </a:t>
            </a:r>
            <a:r>
              <a:rPr lang="en-US" sz="5400" b="1" dirty="0">
                <a:solidFill>
                  <a:srgbClr val="FF0000"/>
                </a:solidFill>
                <a:latin typeface="Calibri"/>
              </a:rPr>
              <a:t>Basic Concepts</a:t>
            </a:r>
            <a:endParaRPr lang="en-GB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69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2119" y="3006225"/>
            <a:ext cx="915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90" dirty="0">
                <a:latin typeface="Tahoma"/>
                <a:cs typeface="Tahoma"/>
              </a:rPr>
              <a:t>Data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0720" y="3014201"/>
            <a:ext cx="2402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latin typeface="Tahoma"/>
                <a:cs typeface="Tahoma"/>
              </a:rPr>
              <a:t>Visualization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6654" y="3185669"/>
            <a:ext cx="328151" cy="1639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25419" y="3002250"/>
            <a:ext cx="2216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5" dirty="0">
                <a:latin typeface="Tahoma"/>
                <a:cs typeface="Tahoma"/>
              </a:rPr>
              <a:t>Information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8844" y="3185669"/>
            <a:ext cx="328152" cy="1639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78695" y="2988300"/>
            <a:ext cx="1220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Action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4445" y="3185669"/>
            <a:ext cx="328152" cy="1639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914" y="630524"/>
            <a:ext cx="3576934" cy="21088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8574" y="3942600"/>
            <a:ext cx="3464151" cy="25044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5275" y="1413681"/>
            <a:ext cx="1146175" cy="11416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1663" y="4638809"/>
            <a:ext cx="2109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0" dirty="0">
                <a:latin typeface="Tahoma"/>
                <a:cs typeface="Tahoma"/>
              </a:rPr>
              <a:t>Perceiving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3937" y="5059188"/>
            <a:ext cx="257683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show?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65" dirty="0">
                <a:latin typeface="Lucida Sans Unicode"/>
                <a:cs typeface="Lucida Sans Unicode"/>
              </a:rPr>
              <a:t>Where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big,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medium,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small?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things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compare?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relationships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5" dirty="0">
                <a:latin typeface="Lucida Sans Unicode"/>
                <a:cs typeface="Lucida Sans Unicode"/>
              </a:rPr>
              <a:t>exist?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9425" y="2794937"/>
            <a:ext cx="2720340" cy="14135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75"/>
              </a:spcBef>
            </a:pPr>
            <a:r>
              <a:rPr sz="3000" b="1" dirty="0">
                <a:latin typeface="Tahoma"/>
                <a:cs typeface="Tahoma"/>
              </a:rPr>
              <a:t>Interpreting</a:t>
            </a:r>
            <a:endParaRPr sz="3000">
              <a:latin typeface="Tahoma"/>
              <a:cs typeface="Tahoma"/>
            </a:endParaRPr>
          </a:p>
          <a:p>
            <a:pPr marL="12700" marR="590550">
              <a:lnSpc>
                <a:spcPts val="1650"/>
              </a:lnSpc>
              <a:spcBef>
                <a:spcPts val="3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mean?  </a:t>
            </a: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color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mean?  </a:t>
            </a:r>
            <a:r>
              <a:rPr sz="1400" spc="120" dirty="0">
                <a:latin typeface="Lucida Sans Unicode"/>
                <a:cs typeface="Lucida Sans Unicode"/>
              </a:rPr>
              <a:t>Wha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'up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75" dirty="0">
                <a:latin typeface="Lucida Sans Unicode"/>
                <a:cs typeface="Lucida Sans Unicode"/>
              </a:rPr>
              <a:t>'mean?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these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patterns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show?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3299" y="1156068"/>
            <a:ext cx="3255645" cy="139319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3000" b="1" spc="114" dirty="0">
                <a:latin typeface="Tahoma"/>
                <a:cs typeface="Tahoma"/>
              </a:rPr>
              <a:t>Comprehending</a:t>
            </a:r>
            <a:endParaRPr sz="3000">
              <a:latin typeface="Tahoma"/>
              <a:cs typeface="Tahoma"/>
            </a:endParaRPr>
          </a:p>
          <a:p>
            <a:pPr marL="28575">
              <a:lnSpc>
                <a:spcPts val="1664"/>
              </a:lnSpc>
              <a:spcBef>
                <a:spcPts val="17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85" dirty="0">
                <a:latin typeface="Tahoma"/>
                <a:cs typeface="Tahoma"/>
              </a:rPr>
              <a:t>mean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for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me?</a:t>
            </a:r>
            <a:endParaRPr sz="1400">
              <a:latin typeface="Tahoma"/>
              <a:cs typeface="Tahoma"/>
            </a:endParaRPr>
          </a:p>
          <a:p>
            <a:pPr marL="28575" marR="1415415">
              <a:lnSpc>
                <a:spcPts val="1650"/>
              </a:lnSpc>
              <a:spcBef>
                <a:spcPts val="65"/>
              </a:spcBef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shall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now? 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this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35" dirty="0">
                <a:latin typeface="Lucida Sans Unicode"/>
                <a:cs typeface="Lucida Sans Unicode"/>
              </a:rPr>
              <a:t>true?</a:t>
            </a:r>
            <a:endParaRPr sz="1400">
              <a:latin typeface="Lucida Sans Unicode"/>
              <a:cs typeface="Lucida Sans Unicode"/>
            </a:endParaRPr>
          </a:p>
          <a:p>
            <a:pPr marL="28575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learn?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473" y="4495855"/>
            <a:ext cx="2447925" cy="1419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000" b="1" spc="35" dirty="0">
                <a:latin typeface="Tahoma"/>
                <a:cs typeface="Tahoma"/>
              </a:rPr>
              <a:t>Rendering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32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medium?  </a:t>
            </a:r>
            <a:r>
              <a:rPr sz="1400" spc="40" dirty="0">
                <a:latin typeface="Lucida Sans Unicode"/>
                <a:cs typeface="Lucida Sans Unicode"/>
              </a:rPr>
              <a:t>monoscopic/stereoscopic?  </a:t>
            </a:r>
            <a:r>
              <a:rPr sz="1400" spc="10" dirty="0">
                <a:latin typeface="Lucida Sans Unicode"/>
                <a:cs typeface="Lucida Sans Unicode"/>
              </a:rPr>
              <a:t>Tangiblity?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-15" dirty="0">
                <a:latin typeface="Lucida Sans Unicode"/>
                <a:cs typeface="Lucida Sans Unicode"/>
              </a:rPr>
              <a:t>Print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digical?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50" y="2570732"/>
            <a:ext cx="3143250" cy="145034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3000" b="1" spc="85" dirty="0">
                <a:latin typeface="Tahoma"/>
                <a:cs typeface="Tahoma"/>
              </a:rPr>
              <a:t>Visual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b="1" spc="110" dirty="0">
                <a:latin typeface="Tahoma"/>
                <a:cs typeface="Tahoma"/>
              </a:rPr>
              <a:t>Mapping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919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visual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representation?  </a:t>
            </a: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visual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variables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using?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encoding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5" dirty="0">
                <a:latin typeface="Lucida Sans Unicode"/>
                <a:cs typeface="Lucida Sans Unicode"/>
              </a:rPr>
              <a:t>my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474" y="1331160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475" y="1766163"/>
            <a:ext cx="299847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50"/>
              </a:lnSpc>
            </a:pP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type?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64"/>
              </a:lnSpc>
            </a:pPr>
            <a:r>
              <a:rPr sz="1400" spc="10" dirty="0">
                <a:latin typeface="Lucida Sans Unicode"/>
                <a:cs typeface="Lucida Sans Unicode"/>
              </a:rPr>
              <a:t>Ordinal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numerical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categorical?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6699" y="220760"/>
            <a:ext cx="3698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solidFill>
                  <a:srgbClr val="000000"/>
                </a:solidFill>
                <a:latin typeface="Tahoma"/>
                <a:cs typeface="Tahoma"/>
              </a:rPr>
              <a:t>Encoding:</a:t>
            </a:r>
            <a:r>
              <a:rPr sz="3000" b="1" spc="-2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designer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98150" y="220760"/>
            <a:ext cx="2907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45" dirty="0">
                <a:latin typeface="Tahoma"/>
                <a:cs typeface="Tahoma"/>
              </a:rPr>
              <a:t>Decoding: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user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31261" y="408395"/>
            <a:ext cx="5096510" cy="6072505"/>
            <a:chOff x="231261" y="408395"/>
            <a:chExt cx="5096510" cy="6072505"/>
          </a:xfrm>
        </p:grpSpPr>
        <p:sp>
          <p:nvSpPr>
            <p:cNvPr id="13" name="object 13"/>
            <p:cNvSpPr/>
            <p:nvPr/>
          </p:nvSpPr>
          <p:spPr>
            <a:xfrm>
              <a:off x="462849" y="984248"/>
              <a:ext cx="4628515" cy="5439410"/>
            </a:xfrm>
            <a:custGeom>
              <a:avLst/>
              <a:gdLst/>
              <a:ahLst/>
              <a:cxnLst/>
              <a:rect l="l" t="t" r="r" b="b"/>
              <a:pathLst>
                <a:path w="4628515" h="5439410">
                  <a:moveTo>
                    <a:pt x="11274" y="88201"/>
                  </a:moveTo>
                  <a:lnTo>
                    <a:pt x="0" y="5439126"/>
                  </a:lnTo>
                  <a:lnTo>
                    <a:pt x="4628449" y="5439126"/>
                  </a:lnTo>
                  <a:lnTo>
                    <a:pt x="4618414" y="0"/>
                  </a:lnTo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0" y="519051"/>
                  </a:moveTo>
                  <a:lnTo>
                    <a:pt x="187834" y="0"/>
                  </a:lnTo>
                  <a:lnTo>
                    <a:pt x="377584" y="518355"/>
                  </a:lnTo>
                  <a:lnTo>
                    <a:pt x="0" y="5190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377584" y="518355"/>
                  </a:moveTo>
                  <a:lnTo>
                    <a:pt x="187834" y="0"/>
                  </a:lnTo>
                  <a:lnTo>
                    <a:pt x="0" y="519051"/>
                  </a:lnTo>
                  <a:lnTo>
                    <a:pt x="377584" y="518355"/>
                  </a:lnTo>
                  <a:close/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1261" y="1390762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17950" y="0"/>
                  </a:moveTo>
                  <a:lnTo>
                    <a:pt x="167976" y="5756"/>
                  </a:lnTo>
                  <a:lnTo>
                    <a:pt x="122101" y="22152"/>
                  </a:lnTo>
                  <a:lnTo>
                    <a:pt x="81633" y="47881"/>
                  </a:lnTo>
                  <a:lnTo>
                    <a:pt x="47881" y="81633"/>
                  </a:lnTo>
                  <a:lnTo>
                    <a:pt x="22152" y="122100"/>
                  </a:lnTo>
                  <a:lnTo>
                    <a:pt x="5756" y="167975"/>
                  </a:lnTo>
                  <a:lnTo>
                    <a:pt x="0" y="217949"/>
                  </a:lnTo>
                  <a:lnTo>
                    <a:pt x="5756" y="267923"/>
                  </a:lnTo>
                  <a:lnTo>
                    <a:pt x="22152" y="313798"/>
                  </a:lnTo>
                  <a:lnTo>
                    <a:pt x="47881" y="354266"/>
                  </a:lnTo>
                  <a:lnTo>
                    <a:pt x="81633" y="388018"/>
                  </a:lnTo>
                  <a:lnTo>
                    <a:pt x="122101" y="413746"/>
                  </a:lnTo>
                  <a:lnTo>
                    <a:pt x="167976" y="430143"/>
                  </a:lnTo>
                  <a:lnTo>
                    <a:pt x="217950" y="435899"/>
                  </a:lnTo>
                  <a:lnTo>
                    <a:pt x="267923" y="430143"/>
                  </a:lnTo>
                  <a:lnTo>
                    <a:pt x="313798" y="413746"/>
                  </a:lnTo>
                  <a:lnTo>
                    <a:pt x="354266" y="388018"/>
                  </a:lnTo>
                  <a:lnTo>
                    <a:pt x="388018" y="354266"/>
                  </a:lnTo>
                  <a:lnTo>
                    <a:pt x="413747" y="313798"/>
                  </a:lnTo>
                  <a:lnTo>
                    <a:pt x="430143" y="267923"/>
                  </a:lnTo>
                  <a:lnTo>
                    <a:pt x="435899" y="217949"/>
                  </a:lnTo>
                  <a:lnTo>
                    <a:pt x="431673" y="175231"/>
                  </a:lnTo>
                  <a:lnTo>
                    <a:pt x="419309" y="134543"/>
                  </a:lnTo>
                  <a:lnTo>
                    <a:pt x="399281" y="97030"/>
                  </a:lnTo>
                  <a:lnTo>
                    <a:pt x="372063" y="63835"/>
                  </a:lnTo>
                  <a:lnTo>
                    <a:pt x="338868" y="36617"/>
                  </a:lnTo>
                  <a:lnTo>
                    <a:pt x="301355" y="16590"/>
                  </a:lnTo>
                  <a:lnTo>
                    <a:pt x="260668" y="4226"/>
                  </a:lnTo>
                  <a:lnTo>
                    <a:pt x="2179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3486" y="1436090"/>
            <a:ext cx="127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95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1261" y="28385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3486" y="2883890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261" y="45911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3486" y="4636490"/>
            <a:ext cx="18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79460" y="46673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1" y="0"/>
                </a:moveTo>
                <a:lnTo>
                  <a:pt x="167977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7" y="430143"/>
                </a:lnTo>
                <a:lnTo>
                  <a:pt x="217951" y="435899"/>
                </a:lnTo>
                <a:lnTo>
                  <a:pt x="267925" y="430143"/>
                </a:lnTo>
                <a:lnTo>
                  <a:pt x="313799" y="413746"/>
                </a:lnTo>
                <a:lnTo>
                  <a:pt x="354267" y="388018"/>
                </a:lnTo>
                <a:lnTo>
                  <a:pt x="388019" y="354266"/>
                </a:lnTo>
                <a:lnTo>
                  <a:pt x="413748" y="313798"/>
                </a:lnTo>
                <a:lnTo>
                  <a:pt x="430144" y="267923"/>
                </a:lnTo>
                <a:lnTo>
                  <a:pt x="435900" y="217949"/>
                </a:lnTo>
                <a:lnTo>
                  <a:pt x="431674" y="175231"/>
                </a:lnTo>
                <a:lnTo>
                  <a:pt x="419310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6" y="16590"/>
                </a:lnTo>
                <a:lnTo>
                  <a:pt x="260669" y="4226"/>
                </a:lnTo>
                <a:lnTo>
                  <a:pt x="21795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70035" y="4712690"/>
            <a:ext cx="204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15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4960" y="29147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92086" y="2960090"/>
            <a:ext cx="193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25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74960" y="13907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4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2086" y="143609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90050" y="5743225"/>
            <a:ext cx="1584960" cy="87439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653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390"/>
              </a:spcBef>
            </a:pPr>
            <a:r>
              <a:rPr sz="3000" b="1" i="1" spc="160" dirty="0">
                <a:latin typeface="Arial"/>
                <a:cs typeface="Arial"/>
              </a:rPr>
              <a:t>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96425" y="1290350"/>
            <a:ext cx="8257540" cy="5577205"/>
            <a:chOff x="896425" y="1290350"/>
            <a:chExt cx="8257540" cy="55772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1375" y="1305349"/>
              <a:ext cx="8122624" cy="55526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05950" y="2035974"/>
              <a:ext cx="8238490" cy="429259"/>
            </a:xfrm>
            <a:custGeom>
              <a:avLst/>
              <a:gdLst/>
              <a:ahLst/>
              <a:cxnLst/>
              <a:rect l="l" t="t" r="r" b="b"/>
              <a:pathLst>
                <a:path w="8238490" h="429260">
                  <a:moveTo>
                    <a:pt x="0" y="0"/>
                  </a:moveTo>
                  <a:lnTo>
                    <a:pt x="8238049" y="0"/>
                  </a:lnTo>
                </a:path>
                <a:path w="8238490" h="429260">
                  <a:moveTo>
                    <a:pt x="8238049" y="428699"/>
                  </a:moveTo>
                  <a:lnTo>
                    <a:pt x="0" y="428699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6325" y="1319350"/>
              <a:ext cx="740410" cy="5539105"/>
            </a:xfrm>
            <a:custGeom>
              <a:avLst/>
              <a:gdLst/>
              <a:ahLst/>
              <a:cxnLst/>
              <a:rect l="l" t="t" r="r" b="b"/>
              <a:pathLst>
                <a:path w="740410" h="5539105">
                  <a:moveTo>
                    <a:pt x="0" y="0"/>
                  </a:moveTo>
                  <a:lnTo>
                    <a:pt x="740399" y="0"/>
                  </a:lnTo>
                  <a:lnTo>
                    <a:pt x="740399" y="5538649"/>
                  </a:lnTo>
                </a:path>
                <a:path w="740410" h="5539105">
                  <a:moveTo>
                    <a:pt x="0" y="5538649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06325" y="2030499"/>
              <a:ext cx="740410" cy="438784"/>
            </a:xfrm>
            <a:custGeom>
              <a:avLst/>
              <a:gdLst/>
              <a:ahLst/>
              <a:cxnLst/>
              <a:rect l="l" t="t" r="r" b="b"/>
              <a:pathLst>
                <a:path w="740410" h="438785">
                  <a:moveTo>
                    <a:pt x="0" y="0"/>
                  </a:moveTo>
                  <a:lnTo>
                    <a:pt x="740399" y="0"/>
                  </a:lnTo>
                  <a:lnTo>
                    <a:pt x="740399" y="438299"/>
                  </a:lnTo>
                  <a:lnTo>
                    <a:pt x="0" y="4382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93577" y="1299875"/>
              <a:ext cx="433705" cy="608330"/>
            </a:xfrm>
            <a:custGeom>
              <a:avLst/>
              <a:gdLst/>
              <a:ahLst/>
              <a:cxnLst/>
              <a:rect l="l" t="t" r="r" b="b"/>
              <a:pathLst>
                <a:path w="433704" h="608330">
                  <a:moveTo>
                    <a:pt x="11367" y="0"/>
                  </a:moveTo>
                  <a:lnTo>
                    <a:pt x="9549" y="46778"/>
                  </a:lnTo>
                  <a:lnTo>
                    <a:pt x="5571" y="94574"/>
                  </a:lnTo>
                  <a:lnTo>
                    <a:pt x="1649" y="142607"/>
                  </a:lnTo>
                  <a:lnTo>
                    <a:pt x="0" y="190095"/>
                  </a:lnTo>
                  <a:lnTo>
                    <a:pt x="2838" y="236256"/>
                  </a:lnTo>
                  <a:lnTo>
                    <a:pt x="12380" y="280310"/>
                  </a:lnTo>
                  <a:lnTo>
                    <a:pt x="30842" y="321474"/>
                  </a:lnTo>
                  <a:lnTo>
                    <a:pt x="56388" y="360340"/>
                  </a:lnTo>
                  <a:lnTo>
                    <a:pt x="85534" y="397859"/>
                  </a:lnTo>
                  <a:lnTo>
                    <a:pt x="117932" y="433643"/>
                  </a:lnTo>
                  <a:lnTo>
                    <a:pt x="153234" y="467305"/>
                  </a:lnTo>
                  <a:lnTo>
                    <a:pt x="191093" y="498458"/>
                  </a:lnTo>
                  <a:lnTo>
                    <a:pt x="231160" y="526715"/>
                  </a:lnTo>
                  <a:lnTo>
                    <a:pt x="294639" y="562820"/>
                  </a:lnTo>
                  <a:lnTo>
                    <a:pt x="361127" y="590228"/>
                  </a:lnTo>
                  <a:lnTo>
                    <a:pt x="412264" y="604291"/>
                  </a:lnTo>
                  <a:lnTo>
                    <a:pt x="429455" y="607632"/>
                  </a:lnTo>
                  <a:lnTo>
                    <a:pt x="433382" y="608295"/>
                  </a:lnTo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3829" y="1885039"/>
              <a:ext cx="60960" cy="43180"/>
            </a:xfrm>
            <a:custGeom>
              <a:avLst/>
              <a:gdLst/>
              <a:ahLst/>
              <a:cxnLst/>
              <a:rect l="l" t="t" r="r" b="b"/>
              <a:pathLst>
                <a:path w="60960" h="43180">
                  <a:moveTo>
                    <a:pt x="0" y="42698"/>
                  </a:moveTo>
                  <a:lnTo>
                    <a:pt x="23129" y="23130"/>
                  </a:lnTo>
                  <a:lnTo>
                    <a:pt x="3562" y="0"/>
                  </a:lnTo>
                  <a:lnTo>
                    <a:pt x="60437" y="26244"/>
                  </a:lnTo>
                  <a:lnTo>
                    <a:pt x="0" y="42698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03829" y="1885039"/>
              <a:ext cx="60960" cy="43180"/>
            </a:xfrm>
            <a:custGeom>
              <a:avLst/>
              <a:gdLst/>
              <a:ahLst/>
              <a:cxnLst/>
              <a:rect l="l" t="t" r="r" b="b"/>
              <a:pathLst>
                <a:path w="60960" h="43180">
                  <a:moveTo>
                    <a:pt x="23129" y="23130"/>
                  </a:moveTo>
                  <a:lnTo>
                    <a:pt x="0" y="42698"/>
                  </a:lnTo>
                  <a:lnTo>
                    <a:pt x="60437" y="26244"/>
                  </a:lnTo>
                  <a:lnTo>
                    <a:pt x="3562" y="0"/>
                  </a:lnTo>
                  <a:lnTo>
                    <a:pt x="23129" y="23130"/>
                  </a:lnTo>
                  <a:close/>
                </a:path>
              </a:pathLst>
            </a:custGeom>
            <a:ln w="19049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4424" y="2076480"/>
            <a:ext cx="6299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35" dirty="0">
                <a:solidFill>
                  <a:srgbClr val="FF0000"/>
                </a:solidFill>
                <a:latin typeface="Tahoma"/>
                <a:cs typeface="Tahoma"/>
              </a:rPr>
              <a:t>Item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2224" y="874815"/>
            <a:ext cx="1209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5" dirty="0">
                <a:solidFill>
                  <a:srgbClr val="4A86E8"/>
                </a:solidFill>
                <a:latin typeface="Tahoma"/>
                <a:cs typeface="Tahoma"/>
              </a:rPr>
              <a:t>Attribute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1155" y="896689"/>
            <a:ext cx="7842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70" dirty="0">
                <a:solidFill>
                  <a:srgbClr val="434343"/>
                </a:solidFill>
                <a:latin typeface="Tahoma"/>
                <a:cs typeface="Tahoma"/>
              </a:rPr>
              <a:t>Value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8269" y="177224"/>
            <a:ext cx="12363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625" algn="l"/>
              </a:tabLst>
            </a:pPr>
            <a:r>
              <a:rPr sz="2500" b="1" spc="-450" dirty="0">
                <a:solidFill>
                  <a:srgbClr val="000000"/>
                </a:solidFill>
                <a:latin typeface="Tahoma"/>
                <a:cs typeface="Tahoma"/>
              </a:rPr>
              <a:t>1.	</a:t>
            </a:r>
            <a:r>
              <a:rPr sz="2500" b="1" spc="80" dirty="0">
                <a:solidFill>
                  <a:srgbClr val="000000"/>
                </a:solidFill>
                <a:latin typeface="Tahoma"/>
                <a:cs typeface="Tahoma"/>
              </a:rPr>
              <a:t>Data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600" y="177224"/>
            <a:ext cx="30111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sz="2500" b="1" spc="-185" dirty="0">
                <a:solidFill>
                  <a:srgbClr val="000000"/>
                </a:solidFill>
                <a:latin typeface="Tahoma"/>
                <a:cs typeface="Tahoma"/>
              </a:rPr>
              <a:t>2.	</a:t>
            </a:r>
            <a:r>
              <a:rPr sz="2500" b="1" spc="7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500" b="1" spc="-23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500" b="1" spc="95" dirty="0">
                <a:solidFill>
                  <a:srgbClr val="000000"/>
                </a:solidFill>
                <a:latin typeface="Tahoma"/>
                <a:cs typeface="Tahoma"/>
              </a:rPr>
              <a:t>Mapping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5999" y="1562846"/>
            <a:ext cx="3971290" cy="2740025"/>
            <a:chOff x="95999" y="1562846"/>
            <a:chExt cx="3971290" cy="2740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99" y="1577148"/>
              <a:ext cx="3966275" cy="271136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3275" y="1958684"/>
              <a:ext cx="3799204" cy="156210"/>
            </a:xfrm>
            <a:custGeom>
              <a:avLst/>
              <a:gdLst/>
              <a:ahLst/>
              <a:cxnLst/>
              <a:rect l="l" t="t" r="r" b="b"/>
              <a:pathLst>
                <a:path w="3799204" h="156210">
                  <a:moveTo>
                    <a:pt x="0" y="0"/>
                  </a:moveTo>
                  <a:lnTo>
                    <a:pt x="3799199" y="0"/>
                  </a:lnTo>
                  <a:lnTo>
                    <a:pt x="3799199" y="155999"/>
                  </a:lnTo>
                  <a:lnTo>
                    <a:pt x="0" y="1559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9675" y="1577133"/>
              <a:ext cx="273050" cy="2711450"/>
            </a:xfrm>
            <a:custGeom>
              <a:avLst/>
              <a:gdLst/>
              <a:ahLst/>
              <a:cxnLst/>
              <a:rect l="l" t="t" r="r" b="b"/>
              <a:pathLst>
                <a:path w="273050" h="2711450">
                  <a:moveTo>
                    <a:pt x="0" y="0"/>
                  </a:moveTo>
                  <a:lnTo>
                    <a:pt x="272999" y="0"/>
                  </a:lnTo>
                  <a:lnTo>
                    <a:pt x="272999" y="2711400"/>
                  </a:lnTo>
                  <a:lnTo>
                    <a:pt x="0" y="271140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4A86E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704700" y="1421011"/>
            <a:ext cx="4439920" cy="2847975"/>
            <a:chOff x="4704700" y="1421011"/>
            <a:chExt cx="4439920" cy="28479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04700" y="1421011"/>
              <a:ext cx="4439299" cy="28479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16825" y="2143784"/>
              <a:ext cx="3039745" cy="175260"/>
            </a:xfrm>
            <a:custGeom>
              <a:avLst/>
              <a:gdLst/>
              <a:ahLst/>
              <a:cxnLst/>
              <a:rect l="l" t="t" r="r" b="b"/>
              <a:pathLst>
                <a:path w="3039745" h="175260">
                  <a:moveTo>
                    <a:pt x="3039299" y="0"/>
                  </a:moveTo>
                  <a:lnTo>
                    <a:pt x="0" y="0"/>
                  </a:lnTo>
                  <a:lnTo>
                    <a:pt x="0" y="175200"/>
                  </a:lnTo>
                  <a:lnTo>
                    <a:pt x="3039299" y="175200"/>
                  </a:lnTo>
                  <a:lnTo>
                    <a:pt x="3039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38575" y="2102446"/>
            <a:ext cx="1555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solidFill>
                  <a:srgbClr val="4A86E8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4399" y="2102446"/>
            <a:ext cx="1416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0" dirty="0">
                <a:solidFill>
                  <a:srgbClr val="4A86E8"/>
                </a:solidFill>
                <a:latin typeface="Tahoma"/>
                <a:cs typeface="Tahoma"/>
              </a:rPr>
              <a:t>B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48666" y="2102446"/>
            <a:ext cx="160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25" dirty="0">
                <a:solidFill>
                  <a:srgbClr val="4A86E8"/>
                </a:solidFill>
                <a:latin typeface="Tahoma"/>
                <a:cs typeface="Tahoma"/>
              </a:rPr>
              <a:t>C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90799" y="2102446"/>
            <a:ext cx="156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35" dirty="0">
                <a:solidFill>
                  <a:srgbClr val="4A86E8"/>
                </a:solidFill>
                <a:latin typeface="Tahoma"/>
                <a:cs typeface="Tahoma"/>
              </a:rPr>
              <a:t>D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77887" y="2271395"/>
            <a:ext cx="4166235" cy="1718310"/>
            <a:chOff x="4977887" y="2271395"/>
            <a:chExt cx="4166235" cy="1718310"/>
          </a:xfrm>
        </p:grpSpPr>
        <p:sp>
          <p:nvSpPr>
            <p:cNvPr id="15" name="object 15"/>
            <p:cNvSpPr/>
            <p:nvPr/>
          </p:nvSpPr>
          <p:spPr>
            <a:xfrm>
              <a:off x="4992175" y="2640585"/>
              <a:ext cx="2513330" cy="1334770"/>
            </a:xfrm>
            <a:custGeom>
              <a:avLst/>
              <a:gdLst/>
              <a:ahLst/>
              <a:cxnLst/>
              <a:rect l="l" t="t" r="r" b="b"/>
              <a:pathLst>
                <a:path w="2513329" h="1334770">
                  <a:moveTo>
                    <a:pt x="0" y="0"/>
                  </a:moveTo>
                  <a:lnTo>
                    <a:pt x="818299" y="1334599"/>
                  </a:lnTo>
                  <a:lnTo>
                    <a:pt x="1617099" y="954674"/>
                  </a:lnTo>
                  <a:lnTo>
                    <a:pt x="2513299" y="954674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0600" y="2271395"/>
              <a:ext cx="1173399" cy="2922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52999" y="5054077"/>
            <a:ext cx="1756410" cy="164465"/>
            <a:chOff x="2752999" y="5054077"/>
            <a:chExt cx="1756410" cy="164465"/>
          </a:xfrm>
        </p:grpSpPr>
        <p:sp>
          <p:nvSpPr>
            <p:cNvPr id="18" name="object 18"/>
            <p:cNvSpPr/>
            <p:nvPr/>
          </p:nvSpPr>
          <p:spPr>
            <a:xfrm>
              <a:off x="2752999" y="5136060"/>
              <a:ext cx="1564005" cy="0"/>
            </a:xfrm>
            <a:custGeom>
              <a:avLst/>
              <a:gdLst/>
              <a:ahLst/>
              <a:cxnLst/>
              <a:rect l="l" t="t" r="r" b="b"/>
              <a:pathLst>
                <a:path w="1564004">
                  <a:moveTo>
                    <a:pt x="0" y="0"/>
                  </a:moveTo>
                  <a:lnTo>
                    <a:pt x="1563899" y="0"/>
                  </a:lnTo>
                </a:path>
              </a:pathLst>
            </a:custGeom>
            <a:ln w="38099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97849" y="5054077"/>
              <a:ext cx="211002" cy="16396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379124" y="4940446"/>
            <a:ext cx="8197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80" dirty="0">
                <a:latin typeface="Tahoma"/>
                <a:cs typeface="Tahoma"/>
              </a:rPr>
              <a:t>Data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3898" y="4682984"/>
            <a:ext cx="25476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50570">
              <a:lnSpc>
                <a:spcPct val="100000"/>
              </a:lnSpc>
              <a:spcBef>
                <a:spcPts val="100"/>
              </a:spcBef>
            </a:pPr>
            <a:r>
              <a:rPr sz="2500" b="1" spc="70" dirty="0">
                <a:latin typeface="Tahoma"/>
                <a:cs typeface="Tahoma"/>
              </a:rPr>
              <a:t>Visual </a:t>
            </a:r>
            <a:r>
              <a:rPr sz="2500" b="1" spc="75" dirty="0">
                <a:latin typeface="Tahoma"/>
                <a:cs typeface="Tahoma"/>
              </a:rPr>
              <a:t> </a:t>
            </a:r>
            <a:r>
              <a:rPr sz="2500" b="1" spc="40" dirty="0">
                <a:latin typeface="Tahoma"/>
                <a:cs typeface="Tahoma"/>
              </a:rPr>
              <a:t>Representation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8030" y="2175000"/>
            <a:ext cx="2038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645" dirty="0">
                <a:latin typeface="Tahoma"/>
                <a:cs typeface="Tahoma"/>
              </a:rPr>
              <a:t>+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69421"/>
            <a:ext cx="9144000" cy="45191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7600" y="177224"/>
            <a:ext cx="21678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</a:tabLst>
            </a:pPr>
            <a:r>
              <a:rPr sz="2500" b="1" spc="-140" dirty="0">
                <a:solidFill>
                  <a:srgbClr val="000000"/>
                </a:solidFill>
                <a:latin typeface="Tahoma"/>
                <a:cs typeface="Tahoma"/>
              </a:rPr>
              <a:t>3.	</a:t>
            </a:r>
            <a:r>
              <a:rPr sz="2500" b="1" spc="30" dirty="0">
                <a:solidFill>
                  <a:srgbClr val="000000"/>
                </a:solidFill>
                <a:latin typeface="Tahoma"/>
                <a:cs typeface="Tahoma"/>
              </a:rPr>
              <a:t>Rendering</a:t>
            </a:r>
            <a:endParaRPr sz="2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0950"/>
            <a:ext cx="9144000" cy="4616450"/>
            <a:chOff x="0" y="1110950"/>
            <a:chExt cx="9144000" cy="46164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9421"/>
              <a:ext cx="9144000" cy="45191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74" y="1130000"/>
              <a:ext cx="4173220" cy="4578350"/>
            </a:xfrm>
            <a:custGeom>
              <a:avLst/>
              <a:gdLst/>
              <a:ahLst/>
              <a:cxnLst/>
              <a:rect l="l" t="t" r="r" b="b"/>
              <a:pathLst>
                <a:path w="4173220" h="4578350">
                  <a:moveTo>
                    <a:pt x="0" y="0"/>
                  </a:moveTo>
                  <a:lnTo>
                    <a:pt x="1646399" y="0"/>
                  </a:lnTo>
                  <a:lnTo>
                    <a:pt x="1646399" y="4558499"/>
                  </a:lnTo>
                  <a:lnTo>
                    <a:pt x="0" y="4558499"/>
                  </a:lnTo>
                  <a:lnTo>
                    <a:pt x="0" y="0"/>
                  </a:lnTo>
                  <a:close/>
                </a:path>
                <a:path w="4173220" h="4578350">
                  <a:moveTo>
                    <a:pt x="2526274" y="19749"/>
                  </a:moveTo>
                  <a:lnTo>
                    <a:pt x="4172674" y="19749"/>
                  </a:lnTo>
                  <a:lnTo>
                    <a:pt x="4172674" y="4578249"/>
                  </a:lnTo>
                  <a:lnTo>
                    <a:pt x="2526274" y="4578249"/>
                  </a:lnTo>
                  <a:lnTo>
                    <a:pt x="2526274" y="19749"/>
                  </a:lnTo>
                  <a:close/>
                </a:path>
              </a:pathLst>
            </a:custGeom>
            <a:ln w="38099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7600" y="177224"/>
            <a:ext cx="22409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0855" algn="l"/>
              </a:tabLst>
            </a:pPr>
            <a:r>
              <a:rPr sz="2500" b="1" spc="-55" dirty="0">
                <a:solidFill>
                  <a:srgbClr val="000000"/>
                </a:solidFill>
                <a:latin typeface="Tahoma"/>
                <a:cs typeface="Tahoma"/>
              </a:rPr>
              <a:t>4.	</a:t>
            </a:r>
            <a:r>
              <a:rPr sz="2500" b="1" spc="50" dirty="0">
                <a:solidFill>
                  <a:srgbClr val="000000"/>
                </a:solidFill>
                <a:latin typeface="Tahoma"/>
                <a:cs typeface="Tahoma"/>
              </a:rPr>
              <a:t>Perceiving</a:t>
            </a:r>
            <a:endParaRPr sz="2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0950"/>
            <a:ext cx="9144000" cy="5708015"/>
            <a:chOff x="0" y="1110950"/>
            <a:chExt cx="9144000" cy="5708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9421"/>
              <a:ext cx="9144000" cy="45191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9474" y="1130000"/>
              <a:ext cx="4173220" cy="4578350"/>
            </a:xfrm>
            <a:custGeom>
              <a:avLst/>
              <a:gdLst/>
              <a:ahLst/>
              <a:cxnLst/>
              <a:rect l="l" t="t" r="r" b="b"/>
              <a:pathLst>
                <a:path w="4173220" h="4578350">
                  <a:moveTo>
                    <a:pt x="0" y="0"/>
                  </a:moveTo>
                  <a:lnTo>
                    <a:pt x="1646399" y="0"/>
                  </a:lnTo>
                  <a:lnTo>
                    <a:pt x="1646399" y="4558499"/>
                  </a:lnTo>
                  <a:lnTo>
                    <a:pt x="0" y="4558499"/>
                  </a:lnTo>
                  <a:lnTo>
                    <a:pt x="0" y="0"/>
                  </a:lnTo>
                  <a:close/>
                </a:path>
                <a:path w="4173220" h="4578350">
                  <a:moveTo>
                    <a:pt x="2526274" y="19749"/>
                  </a:moveTo>
                  <a:lnTo>
                    <a:pt x="4172674" y="19749"/>
                  </a:lnTo>
                  <a:lnTo>
                    <a:pt x="4172674" y="4578249"/>
                  </a:lnTo>
                  <a:lnTo>
                    <a:pt x="2526274" y="4578249"/>
                  </a:lnTo>
                  <a:lnTo>
                    <a:pt x="2526274" y="19749"/>
                  </a:lnTo>
                  <a:close/>
                </a:path>
              </a:pathLst>
            </a:custGeom>
            <a:ln w="38099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43191" y="5708250"/>
              <a:ext cx="940676" cy="11105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0" y="5839867"/>
              <a:ext cx="722145" cy="85551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600" y="177224"/>
            <a:ext cx="28028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500" b="1" spc="-90" dirty="0">
                <a:solidFill>
                  <a:srgbClr val="000000"/>
                </a:solidFill>
                <a:latin typeface="Tahoma"/>
                <a:cs typeface="Tahoma"/>
              </a:rPr>
              <a:t>5.	</a:t>
            </a:r>
            <a:r>
              <a:rPr sz="2500" b="1" spc="10" dirty="0">
                <a:solidFill>
                  <a:srgbClr val="000000"/>
                </a:solidFill>
                <a:latin typeface="Tahoma"/>
                <a:cs typeface="Tahoma"/>
              </a:rPr>
              <a:t>Interpretation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5191" y="5862277"/>
            <a:ext cx="1516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15" dirty="0">
                <a:latin typeface="Tahoma"/>
                <a:cs typeface="Tahoma"/>
              </a:rPr>
              <a:t>Positive </a:t>
            </a:r>
            <a:r>
              <a:rPr sz="2000" b="1" spc="20" dirty="0">
                <a:latin typeface="Tahoma"/>
                <a:cs typeface="Tahoma"/>
              </a:rPr>
              <a:t> </a:t>
            </a:r>
            <a:r>
              <a:rPr sz="2000" b="1" spc="45" dirty="0">
                <a:latin typeface="Tahoma"/>
                <a:cs typeface="Tahoma"/>
              </a:rPr>
              <a:t>Correlation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8475" y="5874789"/>
            <a:ext cx="1516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45" dirty="0">
                <a:latin typeface="Tahoma"/>
                <a:cs typeface="Tahoma"/>
              </a:rPr>
              <a:t>Negative </a:t>
            </a:r>
            <a:r>
              <a:rPr sz="2000" b="1" spc="50" dirty="0">
                <a:latin typeface="Tahoma"/>
                <a:cs typeface="Tahoma"/>
              </a:rPr>
              <a:t> </a:t>
            </a:r>
            <a:r>
              <a:rPr sz="2000" b="1" spc="45" dirty="0">
                <a:latin typeface="Tahoma"/>
                <a:cs typeface="Tahoma"/>
              </a:rPr>
              <a:t>Correlation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4363" y="4666749"/>
            <a:ext cx="2084070" cy="457200"/>
          </a:xfrm>
          <a:custGeom>
            <a:avLst/>
            <a:gdLst/>
            <a:ahLst/>
            <a:cxnLst/>
            <a:rect l="l" t="t" r="r" b="b"/>
            <a:pathLst>
              <a:path w="2084070" h="457200">
                <a:moveTo>
                  <a:pt x="2084067" y="0"/>
                </a:moveTo>
                <a:lnTo>
                  <a:pt x="0" y="0"/>
                </a:lnTo>
                <a:lnTo>
                  <a:pt x="0" y="457200"/>
                </a:lnTo>
                <a:lnTo>
                  <a:pt x="2084067" y="457200"/>
                </a:lnTo>
                <a:lnTo>
                  <a:pt x="2084067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81663" y="4638809"/>
            <a:ext cx="2109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0" dirty="0">
                <a:latin typeface="Tahoma"/>
                <a:cs typeface="Tahoma"/>
              </a:rPr>
              <a:t>Perceiving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3937" y="5059188"/>
            <a:ext cx="1782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show?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83937" y="5268738"/>
            <a:ext cx="257683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65" dirty="0">
                <a:latin typeface="Lucida Sans Unicode"/>
                <a:cs typeface="Lucida Sans Unicode"/>
              </a:rPr>
              <a:t>Where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big,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medium,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small?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things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compare?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relationships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5" dirty="0">
                <a:latin typeface="Lucida Sans Unicode"/>
                <a:cs typeface="Lucida Sans Unicode"/>
              </a:rPr>
              <a:t>exist?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69425" y="2794937"/>
            <a:ext cx="2720340" cy="14135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75"/>
              </a:spcBef>
            </a:pPr>
            <a:r>
              <a:rPr sz="3000" b="1" dirty="0">
                <a:latin typeface="Tahoma"/>
                <a:cs typeface="Tahoma"/>
              </a:rPr>
              <a:t>Interpreting</a:t>
            </a:r>
            <a:endParaRPr sz="3000">
              <a:latin typeface="Tahoma"/>
              <a:cs typeface="Tahoma"/>
            </a:endParaRPr>
          </a:p>
          <a:p>
            <a:pPr marL="12700" marR="590550">
              <a:lnSpc>
                <a:spcPts val="1650"/>
              </a:lnSpc>
              <a:spcBef>
                <a:spcPts val="3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mean?  </a:t>
            </a: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color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mean?  </a:t>
            </a:r>
            <a:r>
              <a:rPr sz="1400" spc="120" dirty="0">
                <a:latin typeface="Lucida Sans Unicode"/>
                <a:cs typeface="Lucida Sans Unicode"/>
              </a:rPr>
              <a:t>Wha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'up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75" dirty="0">
                <a:latin typeface="Lucida Sans Unicode"/>
                <a:cs typeface="Lucida Sans Unicode"/>
              </a:rPr>
              <a:t>'mean?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these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patterns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show?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3299" y="1156068"/>
            <a:ext cx="3255645" cy="139319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3000" b="1" spc="114" dirty="0">
                <a:latin typeface="Tahoma"/>
                <a:cs typeface="Tahoma"/>
              </a:rPr>
              <a:t>Comprehending</a:t>
            </a:r>
            <a:endParaRPr sz="3000">
              <a:latin typeface="Tahoma"/>
              <a:cs typeface="Tahoma"/>
            </a:endParaRPr>
          </a:p>
          <a:p>
            <a:pPr marL="28575">
              <a:lnSpc>
                <a:spcPts val="1664"/>
              </a:lnSpc>
              <a:spcBef>
                <a:spcPts val="17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85" dirty="0">
                <a:latin typeface="Tahoma"/>
                <a:cs typeface="Tahoma"/>
              </a:rPr>
              <a:t>mean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for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me?</a:t>
            </a:r>
            <a:endParaRPr sz="1400">
              <a:latin typeface="Tahoma"/>
              <a:cs typeface="Tahoma"/>
            </a:endParaRPr>
          </a:p>
          <a:p>
            <a:pPr marL="28575" marR="1415415">
              <a:lnSpc>
                <a:spcPts val="1650"/>
              </a:lnSpc>
              <a:spcBef>
                <a:spcPts val="65"/>
              </a:spcBef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shall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now? 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this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35" dirty="0">
                <a:latin typeface="Lucida Sans Unicode"/>
                <a:cs typeface="Lucida Sans Unicode"/>
              </a:rPr>
              <a:t>true?</a:t>
            </a:r>
            <a:endParaRPr sz="1400">
              <a:latin typeface="Lucida Sans Unicode"/>
              <a:cs typeface="Lucida Sans Unicode"/>
            </a:endParaRPr>
          </a:p>
          <a:p>
            <a:pPr marL="28575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learn?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1473" y="4495855"/>
            <a:ext cx="2447925" cy="1419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000" b="1" spc="35" dirty="0">
                <a:latin typeface="Tahoma"/>
                <a:cs typeface="Tahoma"/>
              </a:rPr>
              <a:t>Rendering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32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medium?  </a:t>
            </a:r>
            <a:r>
              <a:rPr sz="1400" spc="40" dirty="0">
                <a:latin typeface="Lucida Sans Unicode"/>
                <a:cs typeface="Lucida Sans Unicode"/>
              </a:rPr>
              <a:t>monoscopic/stereoscopic?  </a:t>
            </a:r>
            <a:r>
              <a:rPr sz="1400" spc="10" dirty="0">
                <a:latin typeface="Lucida Sans Unicode"/>
                <a:cs typeface="Lucida Sans Unicode"/>
              </a:rPr>
              <a:t>Tangiblity?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-15" dirty="0">
                <a:latin typeface="Lucida Sans Unicode"/>
                <a:cs typeface="Lucida Sans Unicode"/>
              </a:rPr>
              <a:t>Print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digical?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50" y="2570732"/>
            <a:ext cx="3143250" cy="145034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3000" b="1" spc="85" dirty="0">
                <a:latin typeface="Tahoma"/>
                <a:cs typeface="Tahoma"/>
              </a:rPr>
              <a:t>Visual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b="1" spc="110" dirty="0">
                <a:latin typeface="Tahoma"/>
                <a:cs typeface="Tahoma"/>
              </a:rPr>
              <a:t>Mapping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919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visual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representation?  </a:t>
            </a: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visual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variables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using?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encoding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5" dirty="0">
                <a:latin typeface="Lucida Sans Unicode"/>
                <a:cs typeface="Lucida Sans Unicode"/>
              </a:rPr>
              <a:t>my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474" y="1331160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475" y="1766163"/>
            <a:ext cx="299847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50"/>
              </a:lnSpc>
            </a:pP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type?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64"/>
              </a:lnSpc>
            </a:pPr>
            <a:r>
              <a:rPr sz="1400" spc="10" dirty="0">
                <a:latin typeface="Lucida Sans Unicode"/>
                <a:cs typeface="Lucida Sans Unicode"/>
              </a:rPr>
              <a:t>Ordinal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numerical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categorical?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699" y="220760"/>
            <a:ext cx="3698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solidFill>
                  <a:srgbClr val="000000"/>
                </a:solidFill>
                <a:latin typeface="Tahoma"/>
                <a:cs typeface="Tahoma"/>
              </a:rPr>
              <a:t>Encoding:</a:t>
            </a:r>
            <a:r>
              <a:rPr sz="3000" b="1" spc="-2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designer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98150" y="220760"/>
            <a:ext cx="2907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45" dirty="0">
                <a:latin typeface="Tahoma"/>
                <a:cs typeface="Tahoma"/>
              </a:rPr>
              <a:t>Decoding: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user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1261" y="408395"/>
            <a:ext cx="5096510" cy="6072505"/>
            <a:chOff x="231261" y="408395"/>
            <a:chExt cx="5096510" cy="6072505"/>
          </a:xfrm>
        </p:grpSpPr>
        <p:sp>
          <p:nvSpPr>
            <p:cNvPr id="15" name="object 15"/>
            <p:cNvSpPr/>
            <p:nvPr/>
          </p:nvSpPr>
          <p:spPr>
            <a:xfrm>
              <a:off x="462849" y="984248"/>
              <a:ext cx="4628515" cy="5439410"/>
            </a:xfrm>
            <a:custGeom>
              <a:avLst/>
              <a:gdLst/>
              <a:ahLst/>
              <a:cxnLst/>
              <a:rect l="l" t="t" r="r" b="b"/>
              <a:pathLst>
                <a:path w="4628515" h="5439410">
                  <a:moveTo>
                    <a:pt x="11274" y="88201"/>
                  </a:moveTo>
                  <a:lnTo>
                    <a:pt x="0" y="5439126"/>
                  </a:lnTo>
                  <a:lnTo>
                    <a:pt x="4628449" y="5439126"/>
                  </a:lnTo>
                  <a:lnTo>
                    <a:pt x="4618414" y="0"/>
                  </a:lnTo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0" y="519051"/>
                  </a:moveTo>
                  <a:lnTo>
                    <a:pt x="187834" y="0"/>
                  </a:lnTo>
                  <a:lnTo>
                    <a:pt x="377584" y="518355"/>
                  </a:lnTo>
                  <a:lnTo>
                    <a:pt x="0" y="5190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377584" y="518355"/>
                  </a:moveTo>
                  <a:lnTo>
                    <a:pt x="187834" y="0"/>
                  </a:lnTo>
                  <a:lnTo>
                    <a:pt x="0" y="519051"/>
                  </a:lnTo>
                  <a:lnTo>
                    <a:pt x="377584" y="518355"/>
                  </a:lnTo>
                  <a:close/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261" y="1390762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17950" y="0"/>
                  </a:moveTo>
                  <a:lnTo>
                    <a:pt x="167976" y="5756"/>
                  </a:lnTo>
                  <a:lnTo>
                    <a:pt x="122101" y="22152"/>
                  </a:lnTo>
                  <a:lnTo>
                    <a:pt x="81633" y="47881"/>
                  </a:lnTo>
                  <a:lnTo>
                    <a:pt x="47881" y="81633"/>
                  </a:lnTo>
                  <a:lnTo>
                    <a:pt x="22152" y="122100"/>
                  </a:lnTo>
                  <a:lnTo>
                    <a:pt x="5756" y="167975"/>
                  </a:lnTo>
                  <a:lnTo>
                    <a:pt x="0" y="217949"/>
                  </a:lnTo>
                  <a:lnTo>
                    <a:pt x="5756" y="267923"/>
                  </a:lnTo>
                  <a:lnTo>
                    <a:pt x="22152" y="313798"/>
                  </a:lnTo>
                  <a:lnTo>
                    <a:pt x="47881" y="354266"/>
                  </a:lnTo>
                  <a:lnTo>
                    <a:pt x="81633" y="388018"/>
                  </a:lnTo>
                  <a:lnTo>
                    <a:pt x="122101" y="413746"/>
                  </a:lnTo>
                  <a:lnTo>
                    <a:pt x="167976" y="430143"/>
                  </a:lnTo>
                  <a:lnTo>
                    <a:pt x="217950" y="435899"/>
                  </a:lnTo>
                  <a:lnTo>
                    <a:pt x="267923" y="430143"/>
                  </a:lnTo>
                  <a:lnTo>
                    <a:pt x="313798" y="413746"/>
                  </a:lnTo>
                  <a:lnTo>
                    <a:pt x="354266" y="388018"/>
                  </a:lnTo>
                  <a:lnTo>
                    <a:pt x="388018" y="354266"/>
                  </a:lnTo>
                  <a:lnTo>
                    <a:pt x="413747" y="313798"/>
                  </a:lnTo>
                  <a:lnTo>
                    <a:pt x="430143" y="267923"/>
                  </a:lnTo>
                  <a:lnTo>
                    <a:pt x="435899" y="217949"/>
                  </a:lnTo>
                  <a:lnTo>
                    <a:pt x="431673" y="175231"/>
                  </a:lnTo>
                  <a:lnTo>
                    <a:pt x="419309" y="134543"/>
                  </a:lnTo>
                  <a:lnTo>
                    <a:pt x="399281" y="97030"/>
                  </a:lnTo>
                  <a:lnTo>
                    <a:pt x="372063" y="63835"/>
                  </a:lnTo>
                  <a:lnTo>
                    <a:pt x="338868" y="36617"/>
                  </a:lnTo>
                  <a:lnTo>
                    <a:pt x="301355" y="16590"/>
                  </a:lnTo>
                  <a:lnTo>
                    <a:pt x="260668" y="4226"/>
                  </a:lnTo>
                  <a:lnTo>
                    <a:pt x="2179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3486" y="1436090"/>
            <a:ext cx="127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95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261" y="28385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3486" y="2883890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261" y="45911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3486" y="4636490"/>
            <a:ext cx="18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9460" y="46673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1" y="0"/>
                </a:moveTo>
                <a:lnTo>
                  <a:pt x="167977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7" y="430143"/>
                </a:lnTo>
                <a:lnTo>
                  <a:pt x="217951" y="435899"/>
                </a:lnTo>
                <a:lnTo>
                  <a:pt x="267925" y="430143"/>
                </a:lnTo>
                <a:lnTo>
                  <a:pt x="313799" y="413746"/>
                </a:lnTo>
                <a:lnTo>
                  <a:pt x="354267" y="388018"/>
                </a:lnTo>
                <a:lnTo>
                  <a:pt x="388019" y="354266"/>
                </a:lnTo>
                <a:lnTo>
                  <a:pt x="413748" y="313798"/>
                </a:lnTo>
                <a:lnTo>
                  <a:pt x="430144" y="267923"/>
                </a:lnTo>
                <a:lnTo>
                  <a:pt x="435900" y="217949"/>
                </a:lnTo>
                <a:lnTo>
                  <a:pt x="431674" y="175231"/>
                </a:lnTo>
                <a:lnTo>
                  <a:pt x="419310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6" y="16590"/>
                </a:lnTo>
                <a:lnTo>
                  <a:pt x="260669" y="4226"/>
                </a:lnTo>
                <a:lnTo>
                  <a:pt x="21795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70035" y="4712690"/>
            <a:ext cx="204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15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74960" y="29147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2086" y="2960090"/>
            <a:ext cx="193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25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74960" y="13907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4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92086" y="143609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90050" y="5743225"/>
            <a:ext cx="1584960" cy="87439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653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390"/>
              </a:spcBef>
            </a:pPr>
            <a:r>
              <a:rPr sz="3000" b="1" i="1" spc="160" dirty="0">
                <a:latin typeface="Arial"/>
                <a:cs typeface="Arial"/>
              </a:rPr>
              <a:t>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573" y="1130225"/>
            <a:ext cx="8850630" cy="4500880"/>
            <a:chOff x="195573" y="1130225"/>
            <a:chExt cx="8850630" cy="4500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73" y="1130225"/>
              <a:ext cx="8850513" cy="371111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53400" y="1816581"/>
              <a:ext cx="4236720" cy="3815079"/>
            </a:xfrm>
            <a:custGeom>
              <a:avLst/>
              <a:gdLst/>
              <a:ahLst/>
              <a:cxnLst/>
              <a:rect l="l" t="t" r="r" b="b"/>
              <a:pathLst>
                <a:path w="4236720" h="3815079">
                  <a:moveTo>
                    <a:pt x="4236299" y="0"/>
                  </a:moveTo>
                  <a:lnTo>
                    <a:pt x="0" y="0"/>
                  </a:lnTo>
                  <a:lnTo>
                    <a:pt x="0" y="3814500"/>
                  </a:lnTo>
                  <a:lnTo>
                    <a:pt x="4236299" y="3814500"/>
                  </a:lnTo>
                  <a:lnTo>
                    <a:pt x="42362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4621" y="894651"/>
            <a:ext cx="6629400" cy="855344"/>
          </a:xfrm>
          <a:custGeom>
            <a:avLst/>
            <a:gdLst/>
            <a:ahLst/>
            <a:cxnLst/>
            <a:rect l="l" t="t" r="r" b="b"/>
            <a:pathLst>
              <a:path w="6629400" h="855344">
                <a:moveTo>
                  <a:pt x="6093079" y="428625"/>
                </a:moveTo>
                <a:lnTo>
                  <a:pt x="0" y="428625"/>
                </a:lnTo>
                <a:lnTo>
                  <a:pt x="0" y="855345"/>
                </a:lnTo>
                <a:lnTo>
                  <a:pt x="6093079" y="855345"/>
                </a:lnTo>
                <a:lnTo>
                  <a:pt x="6093079" y="428625"/>
                </a:lnTo>
                <a:close/>
              </a:path>
              <a:path w="6629400" h="855344">
                <a:moveTo>
                  <a:pt x="6628905" y="0"/>
                </a:moveTo>
                <a:lnTo>
                  <a:pt x="194487" y="0"/>
                </a:lnTo>
                <a:lnTo>
                  <a:pt x="194487" y="426720"/>
                </a:lnTo>
                <a:lnTo>
                  <a:pt x="6628905" y="426720"/>
                </a:lnTo>
                <a:lnTo>
                  <a:pt x="662890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4725" y="439092"/>
            <a:ext cx="7112634" cy="302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0" dirty="0">
                <a:latin typeface="Tahoma"/>
                <a:cs typeface="Tahoma"/>
              </a:rPr>
              <a:t>Pre-attentiveness:</a:t>
            </a:r>
            <a:endParaRPr sz="2800">
              <a:latin typeface="Tahoma"/>
              <a:cs typeface="Tahoma"/>
            </a:endParaRPr>
          </a:p>
          <a:p>
            <a:pPr marL="469265" marR="5080" indent="-422275">
              <a:lnSpc>
                <a:spcPct val="100400"/>
              </a:lnSpc>
              <a:buFont typeface="Tahoma"/>
              <a:buChar char="-"/>
              <a:tabLst>
                <a:tab pos="557530" algn="l"/>
                <a:tab pos="558165" algn="l"/>
              </a:tabLst>
            </a:pPr>
            <a:r>
              <a:rPr dirty="0"/>
              <a:t>	</a:t>
            </a:r>
            <a:r>
              <a:rPr sz="2800" i="1" spc="-60" dirty="0">
                <a:latin typeface="Arial"/>
                <a:cs typeface="Arial"/>
              </a:rPr>
              <a:t>"</a:t>
            </a:r>
            <a:r>
              <a:rPr sz="2800" i="1" spc="-60" dirty="0">
                <a:solidFill>
                  <a:srgbClr val="222222"/>
                </a:solidFill>
                <a:latin typeface="Arial"/>
                <a:cs typeface="Arial"/>
              </a:rPr>
              <a:t>is</a:t>
            </a:r>
            <a:r>
              <a:rPr sz="2800" i="1" spc="-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15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2800" i="1" spc="-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170" dirty="0">
                <a:solidFill>
                  <a:srgbClr val="222222"/>
                </a:solidFill>
                <a:latin typeface="Arial"/>
                <a:cs typeface="Arial"/>
              </a:rPr>
              <a:t>subconscious</a:t>
            </a:r>
            <a:r>
              <a:rPr sz="2800" i="1" spc="-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45" dirty="0">
                <a:solidFill>
                  <a:srgbClr val="222222"/>
                </a:solidFill>
                <a:latin typeface="Arial"/>
                <a:cs typeface="Arial"/>
              </a:rPr>
              <a:t>accumulation</a:t>
            </a:r>
            <a:r>
              <a:rPr sz="2800" i="1" spc="-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00" dirty="0">
                <a:solidFill>
                  <a:srgbClr val="222222"/>
                </a:solidFill>
                <a:latin typeface="Arial"/>
                <a:cs typeface="Arial"/>
              </a:rPr>
              <a:t>of </a:t>
            </a:r>
            <a:r>
              <a:rPr sz="2800" i="1" spc="-76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04" dirty="0">
                <a:solidFill>
                  <a:srgbClr val="222222"/>
                </a:solidFill>
                <a:latin typeface="Arial"/>
                <a:cs typeface="Arial"/>
              </a:rPr>
              <a:t>information</a:t>
            </a:r>
            <a:r>
              <a:rPr sz="2800" i="1" spc="-55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54" dirty="0">
                <a:solidFill>
                  <a:srgbClr val="222222"/>
                </a:solidFill>
                <a:latin typeface="Arial"/>
                <a:cs typeface="Arial"/>
              </a:rPr>
              <a:t>from</a:t>
            </a:r>
            <a:r>
              <a:rPr sz="2800" i="1" spc="-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215" dirty="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2800" i="1" spc="-5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2800" i="1" spc="170" dirty="0">
                <a:solidFill>
                  <a:srgbClr val="222222"/>
                </a:solidFill>
                <a:latin typeface="Arial"/>
                <a:cs typeface="Arial"/>
              </a:rPr>
              <a:t>environment"</a:t>
            </a:r>
            <a:endParaRPr sz="2800">
              <a:latin typeface="Arial"/>
              <a:cs typeface="Arial"/>
            </a:endParaRPr>
          </a:p>
          <a:p>
            <a:pPr marL="469900" indent="-422275">
              <a:lnSpc>
                <a:spcPct val="100000"/>
              </a:lnSpc>
              <a:spcBef>
                <a:spcPts val="15"/>
              </a:spcBef>
              <a:buFont typeface="Tahoma"/>
              <a:buChar char="-"/>
              <a:tabLst>
                <a:tab pos="469265" algn="l"/>
                <a:tab pos="469900" algn="l"/>
              </a:tabLst>
            </a:pPr>
            <a:r>
              <a:rPr sz="2800" spc="-40" dirty="0">
                <a:latin typeface="Lucida Sans Unicode"/>
                <a:cs typeface="Lucida Sans Unicode"/>
              </a:rPr>
              <a:t>realizing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sz="2800" spc="55" dirty="0">
                <a:latin typeface="Lucida Sans Unicode"/>
                <a:cs typeface="Lucida Sans Unicode"/>
              </a:rPr>
              <a:t>something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sz="2800" spc="60" dirty="0">
                <a:latin typeface="Lucida Sans Unicode"/>
                <a:cs typeface="Lucida Sans Unicode"/>
              </a:rPr>
              <a:t>before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sz="2800" spc="50" dirty="0">
                <a:latin typeface="Lucida Sans Unicode"/>
                <a:cs typeface="Lucida Sans Unicode"/>
              </a:rPr>
              <a:t>you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sz="2800" spc="-95" dirty="0">
                <a:latin typeface="Lucida Sans Unicode"/>
                <a:cs typeface="Lucida Sans Unicode"/>
              </a:rPr>
              <a:t>think</a:t>
            </a:r>
            <a:endParaRPr sz="28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90"/>
              </a:spcBef>
            </a:pPr>
            <a:r>
              <a:rPr sz="2800" b="1" spc="15" dirty="0">
                <a:latin typeface="Tahoma"/>
                <a:cs typeface="Tahoma"/>
              </a:rPr>
              <a:t>Parallelity:</a:t>
            </a:r>
            <a:endParaRPr sz="2800">
              <a:latin typeface="Tahoma"/>
              <a:cs typeface="Tahoma"/>
            </a:endParaRPr>
          </a:p>
          <a:p>
            <a:pPr marL="71120">
              <a:lnSpc>
                <a:spcPct val="100000"/>
              </a:lnSpc>
              <a:spcBef>
                <a:spcPts val="15"/>
              </a:spcBef>
              <a:tabLst>
                <a:tab pos="469265" algn="l"/>
              </a:tabLst>
            </a:pPr>
            <a:r>
              <a:rPr sz="2800" spc="-285" dirty="0">
                <a:latin typeface="Lucida Sans Unicode"/>
                <a:cs typeface="Lucida Sans Unicode"/>
              </a:rPr>
              <a:t>-	</a:t>
            </a:r>
            <a:r>
              <a:rPr sz="2800" spc="50" dirty="0">
                <a:latin typeface="Lucida Sans Unicode"/>
                <a:cs typeface="Lucida Sans Unicode"/>
              </a:rPr>
              <a:t>Perceiving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50" dirty="0">
                <a:latin typeface="Lucida Sans Unicode"/>
                <a:cs typeface="Lucida Sans Unicode"/>
              </a:rPr>
              <a:t>stimuli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-75" dirty="0">
                <a:latin typeface="Lucida Sans Unicode"/>
                <a:cs typeface="Lucida Sans Unicode"/>
              </a:rPr>
              <a:t>in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spc="40" dirty="0">
                <a:latin typeface="Lucida Sans Unicode"/>
                <a:cs typeface="Lucida Sans Unicode"/>
              </a:rPr>
              <a:t>parallel</a:t>
            </a:r>
            <a:endParaRPr sz="28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1575" y="3744175"/>
            <a:ext cx="4402424" cy="3113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522034"/>
            <a:ext cx="2974847" cy="557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br>
              <a:rPr lang="en-US" sz="3800" b="1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spc="12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</a:t>
            </a:r>
            <a:r>
              <a:rPr lang="en-US" sz="3800" b="1" kern="1200" spc="-3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spc="-12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</a:t>
            </a:r>
            <a:r>
              <a:rPr lang="en-US" sz="3800" kern="1200" spc="-204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kern="1200" spc="-3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visualization</a:t>
            </a:r>
            <a:r>
              <a:rPr lang="en-US" sz="380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  <a:br>
              <a:rPr lang="en-US" sz="380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spc="-15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Visualize?</a:t>
            </a: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b="1" kern="1200" spc="-155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Graphic 11" descr="Braille">
            <a:extLst>
              <a:ext uri="{FF2B5EF4-FFF2-40B4-BE49-F238E27FC236}">
                <a16:creationId xmlns:a16="http://schemas.microsoft.com/office/drawing/2014/main" id="{10DA760A-3E81-3F5B-C924-E0D4F1B46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2683" y="949673"/>
            <a:ext cx="5125386" cy="5125386"/>
          </a:xfrm>
          <a:prstGeom prst="rect">
            <a:avLst/>
          </a:prstGeom>
        </p:spPr>
      </p:pic>
      <p:pic>
        <p:nvPicPr>
          <p:cNvPr id="4" name="Picture 2" descr="what is data visualization? — storytelling with data">
            <a:extLst>
              <a:ext uri="{FF2B5EF4-FFF2-40B4-BE49-F238E27FC236}">
                <a16:creationId xmlns:a16="http://schemas.microsoft.com/office/drawing/2014/main" id="{E82AFBF7-1DF3-8071-DB03-776D5F88B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/>
          <a:stretch/>
        </p:blipFill>
        <p:spPr bwMode="auto">
          <a:xfrm>
            <a:off x="4570857" y="622510"/>
            <a:ext cx="3748074" cy="306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 Visualization - Introduction_weixin_0010034-DevPress官方社区">
            <a:extLst>
              <a:ext uri="{FF2B5EF4-FFF2-40B4-BE49-F238E27FC236}">
                <a16:creationId xmlns:a16="http://schemas.microsoft.com/office/drawing/2014/main" id="{EAD0E767-36AB-70E3-CD4E-D9FF65B93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490" y="3532244"/>
            <a:ext cx="3831110" cy="28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372" y="1146275"/>
            <a:ext cx="5270854" cy="5193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7968" y="1146275"/>
            <a:ext cx="5243257" cy="5193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2776" y="1201525"/>
            <a:ext cx="5260831" cy="5138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682" y="924350"/>
            <a:ext cx="5000767" cy="534144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164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000000"/>
                </a:solidFill>
                <a:latin typeface="Tahoma"/>
                <a:cs typeface="Tahoma"/>
              </a:rPr>
              <a:t>Preattentiveness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287" y="1256487"/>
            <a:ext cx="8823425" cy="49042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28" y="1151940"/>
            <a:ext cx="9113871" cy="443642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342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000000"/>
                </a:solidFill>
                <a:latin typeface="Tahoma"/>
                <a:cs typeface="Tahoma"/>
              </a:rPr>
              <a:t>Gestalt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000000"/>
                </a:solidFill>
                <a:latin typeface="Tahoma"/>
                <a:cs typeface="Tahoma"/>
              </a:rPr>
              <a:t>Laws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09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09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09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09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09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11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11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11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1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11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4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4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14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14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16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6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516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16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516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43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43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43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843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43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0187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Law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40" dirty="0">
                <a:solidFill>
                  <a:srgbClr val="000000"/>
                </a:solidFill>
                <a:latin typeface="Tahoma"/>
                <a:cs typeface="Tahoma"/>
              </a:rPr>
              <a:t>Similarity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09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09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09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09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09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11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11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11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1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11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4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4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14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14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16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6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516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16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516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43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43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43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843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43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660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Law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75" dirty="0">
                <a:solidFill>
                  <a:srgbClr val="000000"/>
                </a:solidFill>
                <a:latin typeface="Tahoma"/>
                <a:cs typeface="Tahoma"/>
              </a:rPr>
              <a:t>Closure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309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09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309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309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309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711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11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11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11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11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11429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11429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11429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1429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1429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16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516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516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516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516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84378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84378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84378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84378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8" y="62781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84378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8" y="62782"/>
                </a:lnTo>
                <a:lnTo>
                  <a:pt x="333271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9747" y="1647150"/>
            <a:ext cx="12700" cy="3564254"/>
          </a:xfrm>
          <a:custGeom>
            <a:avLst/>
            <a:gdLst/>
            <a:ahLst/>
            <a:cxnLst/>
            <a:rect l="l" t="t" r="r" b="b"/>
            <a:pathLst>
              <a:path w="12700" h="3564254">
                <a:moveTo>
                  <a:pt x="0" y="0"/>
                </a:moveTo>
                <a:lnTo>
                  <a:pt x="12299" y="3563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0200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Law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35" dirty="0">
                <a:solidFill>
                  <a:srgbClr val="000000"/>
                </a:solidFill>
                <a:latin typeface="Tahoma"/>
                <a:cs typeface="Tahoma"/>
              </a:rPr>
              <a:t>Proximity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310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310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310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3100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310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35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335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335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3350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335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2360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72360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2360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23600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2360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25925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25925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25925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25925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25925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58625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59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58625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59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58625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59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58625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59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58625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59" h="429260">
                <a:moveTo>
                  <a:pt x="214350" y="0"/>
                </a:moveTo>
                <a:lnTo>
                  <a:pt x="165201" y="5661"/>
                </a:lnTo>
                <a:lnTo>
                  <a:pt x="120084" y="21786"/>
                </a:lnTo>
                <a:lnTo>
                  <a:pt x="80285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5" y="381609"/>
                </a:lnTo>
                <a:lnTo>
                  <a:pt x="120084" y="406913"/>
                </a:lnTo>
                <a:lnTo>
                  <a:pt x="165201" y="423038"/>
                </a:lnTo>
                <a:lnTo>
                  <a:pt x="214350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5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8" y="16316"/>
                </a:lnTo>
                <a:lnTo>
                  <a:pt x="256363" y="4156"/>
                </a:lnTo>
                <a:lnTo>
                  <a:pt x="2143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575949" y="1665525"/>
            <a:ext cx="12700" cy="3564254"/>
          </a:xfrm>
          <a:custGeom>
            <a:avLst/>
            <a:gdLst/>
            <a:ahLst/>
            <a:cxnLst/>
            <a:rect l="l" t="t" r="r" b="b"/>
            <a:pathLst>
              <a:path w="12700" h="3564254">
                <a:moveTo>
                  <a:pt x="0" y="0"/>
                </a:moveTo>
                <a:lnTo>
                  <a:pt x="12299" y="3563699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BE149CDF-5DAC-4860-A285-9492CF209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6862380"/>
          </a:xfrm>
          <a:prstGeom prst="rect">
            <a:avLst/>
          </a:prstGeom>
        </p:spPr>
      </p:pic>
      <p:sp>
        <p:nvSpPr>
          <p:cNvPr id="1055" name="Rectangle 1054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729175"/>
            <a:ext cx="8324514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A3630-E9C4-805D-34E4-CBF4F9BA4102}"/>
              </a:ext>
            </a:extLst>
          </p:cNvPr>
          <p:cNvSpPr txBox="1"/>
          <p:nvPr/>
        </p:nvSpPr>
        <p:spPr>
          <a:xfrm>
            <a:off x="707770" y="2111294"/>
            <a:ext cx="3026966" cy="29873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Data Visualization is the </a:t>
            </a:r>
            <a:r>
              <a:rPr lang="en-US" sz="2000" dirty="0">
                <a:solidFill>
                  <a:srgbClr val="FF0000"/>
                </a:solidFill>
              </a:rPr>
              <a:t>Graphical Representation </a:t>
            </a:r>
            <a:r>
              <a:rPr lang="en-US" sz="2000" dirty="0"/>
              <a:t>of Information and Data.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12529"/>
                </a:solidFill>
                <a:effectLst/>
                <a:latin typeface="Suisse"/>
              </a:rPr>
              <a:t>To visually display,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12529"/>
                </a:solidFill>
                <a:latin typeface="Suisse"/>
              </a:rPr>
              <a:t>To </a:t>
            </a:r>
            <a:r>
              <a:rPr lang="en-GB" sz="2000" b="0" i="0" dirty="0" err="1">
                <a:solidFill>
                  <a:srgbClr val="212529"/>
                </a:solidFill>
                <a:effectLst/>
                <a:latin typeface="Suisse"/>
              </a:rPr>
              <a:t>analyze</a:t>
            </a:r>
            <a:r>
              <a:rPr lang="en-GB" sz="2000" b="0" i="0" dirty="0">
                <a:solidFill>
                  <a:srgbClr val="212529"/>
                </a:solidFill>
                <a:effectLst/>
                <a:latin typeface="Suisse"/>
              </a:rPr>
              <a:t>,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12529"/>
                </a:solidFill>
                <a:latin typeface="Suisse"/>
              </a:rPr>
              <a:t>To </a:t>
            </a:r>
            <a:r>
              <a:rPr lang="en-GB" sz="2000" b="0" i="0" dirty="0">
                <a:solidFill>
                  <a:srgbClr val="212529"/>
                </a:solidFill>
                <a:effectLst/>
                <a:latin typeface="Suisse"/>
              </a:rPr>
              <a:t>clarify, </a:t>
            </a:r>
            <a:endParaRPr lang="en-GB" sz="2000" dirty="0">
              <a:solidFill>
                <a:srgbClr val="212529"/>
              </a:solidFill>
              <a:latin typeface="Suisse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0" i="0" dirty="0">
                <a:solidFill>
                  <a:srgbClr val="212529"/>
                </a:solidFill>
                <a:effectLst/>
                <a:latin typeface="Suisse"/>
              </a:rPr>
              <a:t>To interpret numerical data, functions, and other qualitative structures.</a:t>
            </a:r>
            <a:endParaRPr lang="en-US" sz="20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60BC29-35A3-8300-09A5-E8FE7C963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80640"/>
            <a:ext cx="4701494" cy="45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5DDC12-DC1A-6F40-5D3F-091C29EF7825}"/>
              </a:ext>
            </a:extLst>
          </p:cNvPr>
          <p:cNvSpPr txBox="1"/>
          <p:nvPr/>
        </p:nvSpPr>
        <p:spPr>
          <a:xfrm>
            <a:off x="609600" y="118796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spc="120" dirty="0">
                <a:latin typeface="Tahoma"/>
                <a:cs typeface="Tahoma"/>
              </a:rPr>
              <a:t>What</a:t>
            </a:r>
            <a:r>
              <a:rPr lang="en-GB" b="1" spc="-335" dirty="0">
                <a:latin typeface="Tahoma"/>
                <a:cs typeface="Tahoma"/>
              </a:rPr>
              <a:t> </a:t>
            </a:r>
            <a:r>
              <a:rPr lang="en-GB" spc="-125" dirty="0"/>
              <a:t>is</a:t>
            </a:r>
            <a:r>
              <a:rPr lang="en-GB" spc="-204" dirty="0"/>
              <a:t> </a:t>
            </a:r>
            <a:r>
              <a:rPr lang="en-GB" spc="-30" dirty="0"/>
              <a:t>visualization</a:t>
            </a:r>
            <a:r>
              <a:rPr lang="en-GB" b="1" spc="-155" dirty="0">
                <a:latin typeface="Tahoma"/>
                <a:cs typeface="Tahoma"/>
              </a:rPr>
              <a:t>?</a:t>
            </a:r>
            <a:br>
              <a:rPr lang="en-GB" b="1" spc="-155" dirty="0">
                <a:latin typeface="Tahoma"/>
                <a:cs typeface="Tahoma"/>
              </a:rPr>
            </a:br>
            <a:br>
              <a:rPr lang="en-GB" b="1" spc="-155" dirty="0">
                <a:latin typeface="Tahoma"/>
                <a:cs typeface="Tahoma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40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040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Law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45" dirty="0">
                <a:solidFill>
                  <a:srgbClr val="000000"/>
                </a:solidFill>
                <a:latin typeface="Tahoma"/>
                <a:cs typeface="Tahoma"/>
              </a:rPr>
              <a:t>Enclosure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310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310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310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3100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4310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335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335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335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3350" y="3991625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8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335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542612" y="1375012"/>
            <a:ext cx="3910965" cy="4265930"/>
            <a:chOff x="3542612" y="1375012"/>
            <a:chExt cx="3910965" cy="4265930"/>
          </a:xfrm>
        </p:grpSpPr>
        <p:sp>
          <p:nvSpPr>
            <p:cNvPr id="14" name="object 14"/>
            <p:cNvSpPr/>
            <p:nvPr/>
          </p:nvSpPr>
          <p:spPr>
            <a:xfrm>
              <a:off x="3723589" y="1660702"/>
              <a:ext cx="429259" cy="1205865"/>
            </a:xfrm>
            <a:custGeom>
              <a:avLst/>
              <a:gdLst/>
              <a:ahLst/>
              <a:cxnLst/>
              <a:rect l="l" t="t" r="r" b="b"/>
              <a:pathLst>
                <a:path w="429260" h="1205864">
                  <a:moveTo>
                    <a:pt x="428701" y="991323"/>
                  </a:moveTo>
                  <a:lnTo>
                    <a:pt x="424548" y="949312"/>
                  </a:lnTo>
                  <a:lnTo>
                    <a:pt x="412394" y="909294"/>
                  </a:lnTo>
                  <a:lnTo>
                    <a:pt x="392696" y="872413"/>
                  </a:lnTo>
                  <a:lnTo>
                    <a:pt x="365925" y="839762"/>
                  </a:lnTo>
                  <a:lnTo>
                    <a:pt x="333273" y="812990"/>
                  </a:lnTo>
                  <a:lnTo>
                    <a:pt x="296379" y="793292"/>
                  </a:lnTo>
                  <a:lnTo>
                    <a:pt x="256362" y="781138"/>
                  </a:lnTo>
                  <a:lnTo>
                    <a:pt x="214350" y="776973"/>
                  </a:lnTo>
                  <a:lnTo>
                    <a:pt x="165201" y="782637"/>
                  </a:lnTo>
                  <a:lnTo>
                    <a:pt x="120091" y="798766"/>
                  </a:lnTo>
                  <a:lnTo>
                    <a:pt x="80289" y="824064"/>
                  </a:lnTo>
                  <a:lnTo>
                    <a:pt x="47091" y="857262"/>
                  </a:lnTo>
                  <a:lnTo>
                    <a:pt x="21793" y="897064"/>
                  </a:lnTo>
                  <a:lnTo>
                    <a:pt x="5664" y="942174"/>
                  </a:lnTo>
                  <a:lnTo>
                    <a:pt x="0" y="991323"/>
                  </a:lnTo>
                  <a:lnTo>
                    <a:pt x="5664" y="1040472"/>
                  </a:lnTo>
                  <a:lnTo>
                    <a:pt x="21793" y="1085596"/>
                  </a:lnTo>
                  <a:lnTo>
                    <a:pt x="47091" y="1125397"/>
                  </a:lnTo>
                  <a:lnTo>
                    <a:pt x="80289" y="1158582"/>
                  </a:lnTo>
                  <a:lnTo>
                    <a:pt x="120091" y="1183894"/>
                  </a:lnTo>
                  <a:lnTo>
                    <a:pt x="165201" y="1200023"/>
                  </a:lnTo>
                  <a:lnTo>
                    <a:pt x="214350" y="1205674"/>
                  </a:lnTo>
                  <a:lnTo>
                    <a:pt x="263499" y="1200023"/>
                  </a:lnTo>
                  <a:lnTo>
                    <a:pt x="308622" y="1183894"/>
                  </a:lnTo>
                  <a:lnTo>
                    <a:pt x="348424" y="1158582"/>
                  </a:lnTo>
                  <a:lnTo>
                    <a:pt x="381609" y="1125397"/>
                  </a:lnTo>
                  <a:lnTo>
                    <a:pt x="406920" y="1085596"/>
                  </a:lnTo>
                  <a:lnTo>
                    <a:pt x="423049" y="1040472"/>
                  </a:lnTo>
                  <a:lnTo>
                    <a:pt x="428701" y="991323"/>
                  </a:lnTo>
                  <a:close/>
                </a:path>
                <a:path w="429260" h="1205864">
                  <a:moveTo>
                    <a:pt x="428701" y="214350"/>
                  </a:moveTo>
                  <a:lnTo>
                    <a:pt x="424548" y="172339"/>
                  </a:lnTo>
                  <a:lnTo>
                    <a:pt x="412394" y="132321"/>
                  </a:lnTo>
                  <a:lnTo>
                    <a:pt x="392696" y="95427"/>
                  </a:lnTo>
                  <a:lnTo>
                    <a:pt x="365925" y="62788"/>
                  </a:lnTo>
                  <a:lnTo>
                    <a:pt x="333273" y="36017"/>
                  </a:lnTo>
                  <a:lnTo>
                    <a:pt x="296379" y="16319"/>
                  </a:lnTo>
                  <a:lnTo>
                    <a:pt x="256362" y="4165"/>
                  </a:lnTo>
                  <a:lnTo>
                    <a:pt x="214350" y="0"/>
                  </a:lnTo>
                  <a:lnTo>
                    <a:pt x="165201" y="5664"/>
                  </a:lnTo>
                  <a:lnTo>
                    <a:pt x="120091" y="21793"/>
                  </a:lnTo>
                  <a:lnTo>
                    <a:pt x="80289" y="47091"/>
                  </a:lnTo>
                  <a:lnTo>
                    <a:pt x="47091" y="80289"/>
                  </a:lnTo>
                  <a:lnTo>
                    <a:pt x="21793" y="120091"/>
                  </a:lnTo>
                  <a:lnTo>
                    <a:pt x="5664" y="165201"/>
                  </a:lnTo>
                  <a:lnTo>
                    <a:pt x="0" y="214350"/>
                  </a:lnTo>
                  <a:lnTo>
                    <a:pt x="5664" y="263499"/>
                  </a:lnTo>
                  <a:lnTo>
                    <a:pt x="21793" y="308622"/>
                  </a:lnTo>
                  <a:lnTo>
                    <a:pt x="47091" y="348424"/>
                  </a:lnTo>
                  <a:lnTo>
                    <a:pt x="80289" y="381609"/>
                  </a:lnTo>
                  <a:lnTo>
                    <a:pt x="120091" y="406920"/>
                  </a:lnTo>
                  <a:lnTo>
                    <a:pt x="165201" y="423037"/>
                  </a:lnTo>
                  <a:lnTo>
                    <a:pt x="214350" y="428701"/>
                  </a:lnTo>
                  <a:lnTo>
                    <a:pt x="263499" y="423037"/>
                  </a:lnTo>
                  <a:lnTo>
                    <a:pt x="308622" y="406920"/>
                  </a:lnTo>
                  <a:lnTo>
                    <a:pt x="348424" y="381609"/>
                  </a:lnTo>
                  <a:lnTo>
                    <a:pt x="381609" y="348424"/>
                  </a:lnTo>
                  <a:lnTo>
                    <a:pt x="406920" y="308622"/>
                  </a:lnTo>
                  <a:lnTo>
                    <a:pt x="423049" y="263499"/>
                  </a:lnTo>
                  <a:lnTo>
                    <a:pt x="428701" y="214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23589" y="3214661"/>
              <a:ext cx="429259" cy="1983105"/>
            </a:xfrm>
            <a:custGeom>
              <a:avLst/>
              <a:gdLst/>
              <a:ahLst/>
              <a:cxnLst/>
              <a:rect l="l" t="t" r="r" b="b"/>
              <a:pathLst>
                <a:path w="429260" h="1983104">
                  <a:moveTo>
                    <a:pt x="428701" y="1768297"/>
                  </a:moveTo>
                  <a:lnTo>
                    <a:pt x="424548" y="1726285"/>
                  </a:lnTo>
                  <a:lnTo>
                    <a:pt x="412394" y="1686267"/>
                  </a:lnTo>
                  <a:lnTo>
                    <a:pt x="392696" y="1649374"/>
                  </a:lnTo>
                  <a:lnTo>
                    <a:pt x="365925" y="1616722"/>
                  </a:lnTo>
                  <a:lnTo>
                    <a:pt x="333273" y="1589963"/>
                  </a:lnTo>
                  <a:lnTo>
                    <a:pt x="296379" y="1570266"/>
                  </a:lnTo>
                  <a:lnTo>
                    <a:pt x="256362" y="1558099"/>
                  </a:lnTo>
                  <a:lnTo>
                    <a:pt x="214350" y="1553946"/>
                  </a:lnTo>
                  <a:lnTo>
                    <a:pt x="165201" y="1559610"/>
                  </a:lnTo>
                  <a:lnTo>
                    <a:pt x="120091" y="1575727"/>
                  </a:lnTo>
                  <a:lnTo>
                    <a:pt x="80289" y="1601038"/>
                  </a:lnTo>
                  <a:lnTo>
                    <a:pt x="47091" y="1634223"/>
                  </a:lnTo>
                  <a:lnTo>
                    <a:pt x="21793" y="1674025"/>
                  </a:lnTo>
                  <a:lnTo>
                    <a:pt x="5664" y="1719148"/>
                  </a:lnTo>
                  <a:lnTo>
                    <a:pt x="0" y="1768297"/>
                  </a:lnTo>
                  <a:lnTo>
                    <a:pt x="5664" y="1817446"/>
                  </a:lnTo>
                  <a:lnTo>
                    <a:pt x="21793" y="1862556"/>
                  </a:lnTo>
                  <a:lnTo>
                    <a:pt x="47091" y="1902358"/>
                  </a:lnTo>
                  <a:lnTo>
                    <a:pt x="80289" y="1935556"/>
                  </a:lnTo>
                  <a:lnTo>
                    <a:pt x="120091" y="1960854"/>
                  </a:lnTo>
                  <a:lnTo>
                    <a:pt x="165201" y="1976983"/>
                  </a:lnTo>
                  <a:lnTo>
                    <a:pt x="214350" y="1982647"/>
                  </a:lnTo>
                  <a:lnTo>
                    <a:pt x="263499" y="1976983"/>
                  </a:lnTo>
                  <a:lnTo>
                    <a:pt x="308622" y="1960854"/>
                  </a:lnTo>
                  <a:lnTo>
                    <a:pt x="348424" y="1935556"/>
                  </a:lnTo>
                  <a:lnTo>
                    <a:pt x="381609" y="1902358"/>
                  </a:lnTo>
                  <a:lnTo>
                    <a:pt x="406920" y="1862556"/>
                  </a:lnTo>
                  <a:lnTo>
                    <a:pt x="423049" y="1817446"/>
                  </a:lnTo>
                  <a:lnTo>
                    <a:pt x="428701" y="1768297"/>
                  </a:lnTo>
                  <a:close/>
                </a:path>
                <a:path w="429260" h="1983104">
                  <a:moveTo>
                    <a:pt x="428701" y="991323"/>
                  </a:moveTo>
                  <a:lnTo>
                    <a:pt x="424548" y="949312"/>
                  </a:lnTo>
                  <a:lnTo>
                    <a:pt x="412394" y="909294"/>
                  </a:lnTo>
                  <a:lnTo>
                    <a:pt x="392696" y="872401"/>
                  </a:lnTo>
                  <a:lnTo>
                    <a:pt x="365925" y="839749"/>
                  </a:lnTo>
                  <a:lnTo>
                    <a:pt x="333273" y="812977"/>
                  </a:lnTo>
                  <a:lnTo>
                    <a:pt x="296379" y="793280"/>
                  </a:lnTo>
                  <a:lnTo>
                    <a:pt x="256362" y="781126"/>
                  </a:lnTo>
                  <a:lnTo>
                    <a:pt x="214350" y="776973"/>
                  </a:lnTo>
                  <a:lnTo>
                    <a:pt x="165201" y="782624"/>
                  </a:lnTo>
                  <a:lnTo>
                    <a:pt x="120091" y="798753"/>
                  </a:lnTo>
                  <a:lnTo>
                    <a:pt x="80289" y="824064"/>
                  </a:lnTo>
                  <a:lnTo>
                    <a:pt x="47091" y="857250"/>
                  </a:lnTo>
                  <a:lnTo>
                    <a:pt x="21793" y="897051"/>
                  </a:lnTo>
                  <a:lnTo>
                    <a:pt x="5664" y="942174"/>
                  </a:lnTo>
                  <a:lnTo>
                    <a:pt x="0" y="991323"/>
                  </a:lnTo>
                  <a:lnTo>
                    <a:pt x="5664" y="1040472"/>
                  </a:lnTo>
                  <a:lnTo>
                    <a:pt x="21793" y="1085583"/>
                  </a:lnTo>
                  <a:lnTo>
                    <a:pt x="47091" y="1125385"/>
                  </a:lnTo>
                  <a:lnTo>
                    <a:pt x="80289" y="1158582"/>
                  </a:lnTo>
                  <a:lnTo>
                    <a:pt x="120091" y="1183881"/>
                  </a:lnTo>
                  <a:lnTo>
                    <a:pt x="165201" y="1200010"/>
                  </a:lnTo>
                  <a:lnTo>
                    <a:pt x="214350" y="1205674"/>
                  </a:lnTo>
                  <a:lnTo>
                    <a:pt x="263499" y="1200010"/>
                  </a:lnTo>
                  <a:lnTo>
                    <a:pt x="308622" y="1183881"/>
                  </a:lnTo>
                  <a:lnTo>
                    <a:pt x="348424" y="1158582"/>
                  </a:lnTo>
                  <a:lnTo>
                    <a:pt x="381609" y="1125385"/>
                  </a:lnTo>
                  <a:lnTo>
                    <a:pt x="406920" y="1085583"/>
                  </a:lnTo>
                  <a:lnTo>
                    <a:pt x="423049" y="1040472"/>
                  </a:lnTo>
                  <a:lnTo>
                    <a:pt x="428701" y="991323"/>
                  </a:lnTo>
                  <a:close/>
                </a:path>
                <a:path w="429260" h="1983104">
                  <a:moveTo>
                    <a:pt x="428701" y="214337"/>
                  </a:moveTo>
                  <a:lnTo>
                    <a:pt x="424548" y="172326"/>
                  </a:lnTo>
                  <a:lnTo>
                    <a:pt x="412394" y="132321"/>
                  </a:lnTo>
                  <a:lnTo>
                    <a:pt x="392696" y="95427"/>
                  </a:lnTo>
                  <a:lnTo>
                    <a:pt x="365925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91" y="21780"/>
                  </a:lnTo>
                  <a:lnTo>
                    <a:pt x="80289" y="47078"/>
                  </a:lnTo>
                  <a:lnTo>
                    <a:pt x="47091" y="80276"/>
                  </a:lnTo>
                  <a:lnTo>
                    <a:pt x="21793" y="120078"/>
                  </a:lnTo>
                  <a:lnTo>
                    <a:pt x="5664" y="165201"/>
                  </a:lnTo>
                  <a:lnTo>
                    <a:pt x="0" y="214337"/>
                  </a:lnTo>
                  <a:lnTo>
                    <a:pt x="5664" y="263486"/>
                  </a:lnTo>
                  <a:lnTo>
                    <a:pt x="21793" y="308610"/>
                  </a:lnTo>
                  <a:lnTo>
                    <a:pt x="47091" y="348411"/>
                  </a:lnTo>
                  <a:lnTo>
                    <a:pt x="80289" y="381609"/>
                  </a:lnTo>
                  <a:lnTo>
                    <a:pt x="120091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22" y="406908"/>
                  </a:lnTo>
                  <a:lnTo>
                    <a:pt x="348424" y="381609"/>
                  </a:lnTo>
                  <a:lnTo>
                    <a:pt x="381609" y="348411"/>
                  </a:lnTo>
                  <a:lnTo>
                    <a:pt x="406920" y="308610"/>
                  </a:lnTo>
                  <a:lnTo>
                    <a:pt x="423049" y="263486"/>
                  </a:lnTo>
                  <a:lnTo>
                    <a:pt x="428701" y="214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25922" y="1660702"/>
              <a:ext cx="429259" cy="1205865"/>
            </a:xfrm>
            <a:custGeom>
              <a:avLst/>
              <a:gdLst/>
              <a:ahLst/>
              <a:cxnLst/>
              <a:rect l="l" t="t" r="r" b="b"/>
              <a:pathLst>
                <a:path w="429260" h="1205864">
                  <a:moveTo>
                    <a:pt x="428701" y="991323"/>
                  </a:moveTo>
                  <a:lnTo>
                    <a:pt x="424535" y="949312"/>
                  </a:lnTo>
                  <a:lnTo>
                    <a:pt x="412381" y="909294"/>
                  </a:lnTo>
                  <a:lnTo>
                    <a:pt x="392684" y="872413"/>
                  </a:lnTo>
                  <a:lnTo>
                    <a:pt x="365912" y="839762"/>
                  </a:lnTo>
                  <a:lnTo>
                    <a:pt x="333273" y="812990"/>
                  </a:lnTo>
                  <a:lnTo>
                    <a:pt x="296379" y="793292"/>
                  </a:lnTo>
                  <a:lnTo>
                    <a:pt x="256362" y="781138"/>
                  </a:lnTo>
                  <a:lnTo>
                    <a:pt x="214350" y="776973"/>
                  </a:lnTo>
                  <a:lnTo>
                    <a:pt x="165201" y="782637"/>
                  </a:lnTo>
                  <a:lnTo>
                    <a:pt x="120078" y="798766"/>
                  </a:lnTo>
                  <a:lnTo>
                    <a:pt x="80276" y="824064"/>
                  </a:lnTo>
                  <a:lnTo>
                    <a:pt x="47091" y="857262"/>
                  </a:lnTo>
                  <a:lnTo>
                    <a:pt x="21780" y="897064"/>
                  </a:lnTo>
                  <a:lnTo>
                    <a:pt x="5664" y="942174"/>
                  </a:lnTo>
                  <a:lnTo>
                    <a:pt x="0" y="991323"/>
                  </a:lnTo>
                  <a:lnTo>
                    <a:pt x="5664" y="1040472"/>
                  </a:lnTo>
                  <a:lnTo>
                    <a:pt x="21780" y="1085596"/>
                  </a:lnTo>
                  <a:lnTo>
                    <a:pt x="47091" y="1125397"/>
                  </a:lnTo>
                  <a:lnTo>
                    <a:pt x="80276" y="1158582"/>
                  </a:lnTo>
                  <a:lnTo>
                    <a:pt x="120078" y="1183894"/>
                  </a:lnTo>
                  <a:lnTo>
                    <a:pt x="165201" y="1200023"/>
                  </a:lnTo>
                  <a:lnTo>
                    <a:pt x="214350" y="1205674"/>
                  </a:lnTo>
                  <a:lnTo>
                    <a:pt x="263499" y="1200023"/>
                  </a:lnTo>
                  <a:lnTo>
                    <a:pt x="308610" y="1183894"/>
                  </a:lnTo>
                  <a:lnTo>
                    <a:pt x="348411" y="1158582"/>
                  </a:lnTo>
                  <a:lnTo>
                    <a:pt x="381609" y="1125397"/>
                  </a:lnTo>
                  <a:lnTo>
                    <a:pt x="406908" y="1085596"/>
                  </a:lnTo>
                  <a:lnTo>
                    <a:pt x="423037" y="1040472"/>
                  </a:lnTo>
                  <a:lnTo>
                    <a:pt x="428701" y="991323"/>
                  </a:lnTo>
                  <a:close/>
                </a:path>
                <a:path w="429260" h="1205864">
                  <a:moveTo>
                    <a:pt x="428701" y="214350"/>
                  </a:moveTo>
                  <a:lnTo>
                    <a:pt x="424535" y="172339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88"/>
                  </a:lnTo>
                  <a:lnTo>
                    <a:pt x="333273" y="36017"/>
                  </a:lnTo>
                  <a:lnTo>
                    <a:pt x="296379" y="16319"/>
                  </a:lnTo>
                  <a:lnTo>
                    <a:pt x="256362" y="4165"/>
                  </a:lnTo>
                  <a:lnTo>
                    <a:pt x="214350" y="0"/>
                  </a:lnTo>
                  <a:lnTo>
                    <a:pt x="165201" y="5664"/>
                  </a:lnTo>
                  <a:lnTo>
                    <a:pt x="120078" y="21793"/>
                  </a:lnTo>
                  <a:lnTo>
                    <a:pt x="80276" y="47091"/>
                  </a:lnTo>
                  <a:lnTo>
                    <a:pt x="47091" y="80289"/>
                  </a:lnTo>
                  <a:lnTo>
                    <a:pt x="21780" y="120091"/>
                  </a:lnTo>
                  <a:lnTo>
                    <a:pt x="5664" y="165201"/>
                  </a:lnTo>
                  <a:lnTo>
                    <a:pt x="0" y="214350"/>
                  </a:lnTo>
                  <a:lnTo>
                    <a:pt x="5664" y="263499"/>
                  </a:lnTo>
                  <a:lnTo>
                    <a:pt x="21780" y="308622"/>
                  </a:lnTo>
                  <a:lnTo>
                    <a:pt x="47091" y="348424"/>
                  </a:lnTo>
                  <a:lnTo>
                    <a:pt x="80276" y="381609"/>
                  </a:lnTo>
                  <a:lnTo>
                    <a:pt x="120078" y="406920"/>
                  </a:lnTo>
                  <a:lnTo>
                    <a:pt x="165201" y="423037"/>
                  </a:lnTo>
                  <a:lnTo>
                    <a:pt x="214350" y="428701"/>
                  </a:lnTo>
                  <a:lnTo>
                    <a:pt x="263499" y="423037"/>
                  </a:lnTo>
                  <a:lnTo>
                    <a:pt x="308610" y="406920"/>
                  </a:lnTo>
                  <a:lnTo>
                    <a:pt x="348411" y="381609"/>
                  </a:lnTo>
                  <a:lnTo>
                    <a:pt x="381609" y="348424"/>
                  </a:lnTo>
                  <a:lnTo>
                    <a:pt x="406908" y="308622"/>
                  </a:lnTo>
                  <a:lnTo>
                    <a:pt x="423037" y="263499"/>
                  </a:lnTo>
                  <a:lnTo>
                    <a:pt x="428701" y="214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825922" y="3214661"/>
              <a:ext cx="429259" cy="1983105"/>
            </a:xfrm>
            <a:custGeom>
              <a:avLst/>
              <a:gdLst/>
              <a:ahLst/>
              <a:cxnLst/>
              <a:rect l="l" t="t" r="r" b="b"/>
              <a:pathLst>
                <a:path w="429260" h="1983104">
                  <a:moveTo>
                    <a:pt x="428701" y="1768297"/>
                  </a:moveTo>
                  <a:lnTo>
                    <a:pt x="424535" y="1726285"/>
                  </a:lnTo>
                  <a:lnTo>
                    <a:pt x="412381" y="1686267"/>
                  </a:lnTo>
                  <a:lnTo>
                    <a:pt x="392684" y="1649374"/>
                  </a:lnTo>
                  <a:lnTo>
                    <a:pt x="365912" y="1616722"/>
                  </a:lnTo>
                  <a:lnTo>
                    <a:pt x="333273" y="1589963"/>
                  </a:lnTo>
                  <a:lnTo>
                    <a:pt x="296379" y="1570266"/>
                  </a:lnTo>
                  <a:lnTo>
                    <a:pt x="256362" y="1558099"/>
                  </a:lnTo>
                  <a:lnTo>
                    <a:pt x="214350" y="1553946"/>
                  </a:lnTo>
                  <a:lnTo>
                    <a:pt x="165201" y="1559610"/>
                  </a:lnTo>
                  <a:lnTo>
                    <a:pt x="120078" y="1575727"/>
                  </a:lnTo>
                  <a:lnTo>
                    <a:pt x="80276" y="1601038"/>
                  </a:lnTo>
                  <a:lnTo>
                    <a:pt x="47091" y="1634223"/>
                  </a:lnTo>
                  <a:lnTo>
                    <a:pt x="21780" y="1674025"/>
                  </a:lnTo>
                  <a:lnTo>
                    <a:pt x="5664" y="1719148"/>
                  </a:lnTo>
                  <a:lnTo>
                    <a:pt x="0" y="1768297"/>
                  </a:lnTo>
                  <a:lnTo>
                    <a:pt x="5664" y="1817446"/>
                  </a:lnTo>
                  <a:lnTo>
                    <a:pt x="21780" y="1862556"/>
                  </a:lnTo>
                  <a:lnTo>
                    <a:pt x="47091" y="1902358"/>
                  </a:lnTo>
                  <a:lnTo>
                    <a:pt x="80276" y="1935556"/>
                  </a:lnTo>
                  <a:lnTo>
                    <a:pt x="120078" y="1960854"/>
                  </a:lnTo>
                  <a:lnTo>
                    <a:pt x="165201" y="1976983"/>
                  </a:lnTo>
                  <a:lnTo>
                    <a:pt x="214350" y="1982647"/>
                  </a:lnTo>
                  <a:lnTo>
                    <a:pt x="263499" y="1976983"/>
                  </a:lnTo>
                  <a:lnTo>
                    <a:pt x="308610" y="1960854"/>
                  </a:lnTo>
                  <a:lnTo>
                    <a:pt x="348411" y="1935556"/>
                  </a:lnTo>
                  <a:lnTo>
                    <a:pt x="381609" y="1902358"/>
                  </a:lnTo>
                  <a:lnTo>
                    <a:pt x="406908" y="1862556"/>
                  </a:lnTo>
                  <a:lnTo>
                    <a:pt x="423037" y="1817446"/>
                  </a:lnTo>
                  <a:lnTo>
                    <a:pt x="428701" y="1768297"/>
                  </a:lnTo>
                  <a:close/>
                </a:path>
                <a:path w="429260" h="1983104">
                  <a:moveTo>
                    <a:pt x="428701" y="991323"/>
                  </a:moveTo>
                  <a:lnTo>
                    <a:pt x="424535" y="949312"/>
                  </a:lnTo>
                  <a:lnTo>
                    <a:pt x="412381" y="909294"/>
                  </a:lnTo>
                  <a:lnTo>
                    <a:pt x="392684" y="872401"/>
                  </a:lnTo>
                  <a:lnTo>
                    <a:pt x="365912" y="839749"/>
                  </a:lnTo>
                  <a:lnTo>
                    <a:pt x="333273" y="812977"/>
                  </a:lnTo>
                  <a:lnTo>
                    <a:pt x="296379" y="793280"/>
                  </a:lnTo>
                  <a:lnTo>
                    <a:pt x="256362" y="781126"/>
                  </a:lnTo>
                  <a:lnTo>
                    <a:pt x="214350" y="776973"/>
                  </a:lnTo>
                  <a:lnTo>
                    <a:pt x="165201" y="782624"/>
                  </a:lnTo>
                  <a:lnTo>
                    <a:pt x="120078" y="798753"/>
                  </a:lnTo>
                  <a:lnTo>
                    <a:pt x="80276" y="824064"/>
                  </a:lnTo>
                  <a:lnTo>
                    <a:pt x="47091" y="857250"/>
                  </a:lnTo>
                  <a:lnTo>
                    <a:pt x="21780" y="897051"/>
                  </a:lnTo>
                  <a:lnTo>
                    <a:pt x="5664" y="942174"/>
                  </a:lnTo>
                  <a:lnTo>
                    <a:pt x="0" y="991323"/>
                  </a:lnTo>
                  <a:lnTo>
                    <a:pt x="5664" y="1040472"/>
                  </a:lnTo>
                  <a:lnTo>
                    <a:pt x="21780" y="1085583"/>
                  </a:lnTo>
                  <a:lnTo>
                    <a:pt x="47091" y="1125385"/>
                  </a:lnTo>
                  <a:lnTo>
                    <a:pt x="80276" y="1158582"/>
                  </a:lnTo>
                  <a:lnTo>
                    <a:pt x="120078" y="1183881"/>
                  </a:lnTo>
                  <a:lnTo>
                    <a:pt x="165201" y="1200010"/>
                  </a:lnTo>
                  <a:lnTo>
                    <a:pt x="214350" y="1205674"/>
                  </a:lnTo>
                  <a:lnTo>
                    <a:pt x="263499" y="1200010"/>
                  </a:lnTo>
                  <a:lnTo>
                    <a:pt x="308610" y="1183881"/>
                  </a:lnTo>
                  <a:lnTo>
                    <a:pt x="348411" y="1158582"/>
                  </a:lnTo>
                  <a:lnTo>
                    <a:pt x="381609" y="1125385"/>
                  </a:lnTo>
                  <a:lnTo>
                    <a:pt x="406908" y="1085583"/>
                  </a:lnTo>
                  <a:lnTo>
                    <a:pt x="423037" y="1040472"/>
                  </a:lnTo>
                  <a:lnTo>
                    <a:pt x="428701" y="991323"/>
                  </a:lnTo>
                  <a:close/>
                </a:path>
                <a:path w="429260" h="1983104">
                  <a:moveTo>
                    <a:pt x="428701" y="214337"/>
                  </a:moveTo>
                  <a:lnTo>
                    <a:pt x="424535" y="172326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78" y="21780"/>
                  </a:lnTo>
                  <a:lnTo>
                    <a:pt x="80276" y="47078"/>
                  </a:lnTo>
                  <a:lnTo>
                    <a:pt x="47091" y="80276"/>
                  </a:lnTo>
                  <a:lnTo>
                    <a:pt x="21780" y="120078"/>
                  </a:lnTo>
                  <a:lnTo>
                    <a:pt x="5664" y="165201"/>
                  </a:lnTo>
                  <a:lnTo>
                    <a:pt x="0" y="214337"/>
                  </a:lnTo>
                  <a:lnTo>
                    <a:pt x="5664" y="263486"/>
                  </a:lnTo>
                  <a:lnTo>
                    <a:pt x="21780" y="308610"/>
                  </a:lnTo>
                  <a:lnTo>
                    <a:pt x="47091" y="348411"/>
                  </a:lnTo>
                  <a:lnTo>
                    <a:pt x="80276" y="381609"/>
                  </a:lnTo>
                  <a:lnTo>
                    <a:pt x="120078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10" y="406908"/>
                  </a:lnTo>
                  <a:lnTo>
                    <a:pt x="348411" y="381609"/>
                  </a:lnTo>
                  <a:lnTo>
                    <a:pt x="381609" y="348411"/>
                  </a:lnTo>
                  <a:lnTo>
                    <a:pt x="406908" y="308610"/>
                  </a:lnTo>
                  <a:lnTo>
                    <a:pt x="423037" y="263486"/>
                  </a:lnTo>
                  <a:lnTo>
                    <a:pt x="428701" y="214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58623" y="1660702"/>
              <a:ext cx="429259" cy="1205865"/>
            </a:xfrm>
            <a:custGeom>
              <a:avLst/>
              <a:gdLst/>
              <a:ahLst/>
              <a:cxnLst/>
              <a:rect l="l" t="t" r="r" b="b"/>
              <a:pathLst>
                <a:path w="429259" h="1205864">
                  <a:moveTo>
                    <a:pt x="428701" y="991323"/>
                  </a:moveTo>
                  <a:lnTo>
                    <a:pt x="424535" y="949312"/>
                  </a:lnTo>
                  <a:lnTo>
                    <a:pt x="412381" y="909294"/>
                  </a:lnTo>
                  <a:lnTo>
                    <a:pt x="392684" y="872413"/>
                  </a:lnTo>
                  <a:lnTo>
                    <a:pt x="365912" y="839762"/>
                  </a:lnTo>
                  <a:lnTo>
                    <a:pt x="333273" y="812990"/>
                  </a:lnTo>
                  <a:lnTo>
                    <a:pt x="296379" y="793292"/>
                  </a:lnTo>
                  <a:lnTo>
                    <a:pt x="256362" y="781138"/>
                  </a:lnTo>
                  <a:lnTo>
                    <a:pt x="214350" y="776973"/>
                  </a:lnTo>
                  <a:lnTo>
                    <a:pt x="165201" y="782637"/>
                  </a:lnTo>
                  <a:lnTo>
                    <a:pt x="120078" y="798766"/>
                  </a:lnTo>
                  <a:lnTo>
                    <a:pt x="80276" y="824064"/>
                  </a:lnTo>
                  <a:lnTo>
                    <a:pt x="47091" y="857262"/>
                  </a:lnTo>
                  <a:lnTo>
                    <a:pt x="21780" y="897064"/>
                  </a:lnTo>
                  <a:lnTo>
                    <a:pt x="5651" y="942174"/>
                  </a:lnTo>
                  <a:lnTo>
                    <a:pt x="0" y="991323"/>
                  </a:lnTo>
                  <a:lnTo>
                    <a:pt x="5651" y="1040472"/>
                  </a:lnTo>
                  <a:lnTo>
                    <a:pt x="21780" y="1085596"/>
                  </a:lnTo>
                  <a:lnTo>
                    <a:pt x="47091" y="1125397"/>
                  </a:lnTo>
                  <a:lnTo>
                    <a:pt x="80276" y="1158582"/>
                  </a:lnTo>
                  <a:lnTo>
                    <a:pt x="120078" y="1183894"/>
                  </a:lnTo>
                  <a:lnTo>
                    <a:pt x="165201" y="1200023"/>
                  </a:lnTo>
                  <a:lnTo>
                    <a:pt x="214350" y="1205674"/>
                  </a:lnTo>
                  <a:lnTo>
                    <a:pt x="263499" y="1200023"/>
                  </a:lnTo>
                  <a:lnTo>
                    <a:pt x="308610" y="1183894"/>
                  </a:lnTo>
                  <a:lnTo>
                    <a:pt x="348411" y="1158582"/>
                  </a:lnTo>
                  <a:lnTo>
                    <a:pt x="381609" y="1125397"/>
                  </a:lnTo>
                  <a:lnTo>
                    <a:pt x="406908" y="1085596"/>
                  </a:lnTo>
                  <a:lnTo>
                    <a:pt x="423037" y="1040472"/>
                  </a:lnTo>
                  <a:lnTo>
                    <a:pt x="428701" y="991323"/>
                  </a:lnTo>
                  <a:close/>
                </a:path>
                <a:path w="429259" h="1205864">
                  <a:moveTo>
                    <a:pt x="428701" y="214350"/>
                  </a:moveTo>
                  <a:lnTo>
                    <a:pt x="424535" y="172339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88"/>
                  </a:lnTo>
                  <a:lnTo>
                    <a:pt x="333273" y="36017"/>
                  </a:lnTo>
                  <a:lnTo>
                    <a:pt x="296379" y="16319"/>
                  </a:lnTo>
                  <a:lnTo>
                    <a:pt x="256362" y="4165"/>
                  </a:lnTo>
                  <a:lnTo>
                    <a:pt x="214350" y="0"/>
                  </a:lnTo>
                  <a:lnTo>
                    <a:pt x="165201" y="5664"/>
                  </a:lnTo>
                  <a:lnTo>
                    <a:pt x="120078" y="21793"/>
                  </a:lnTo>
                  <a:lnTo>
                    <a:pt x="80276" y="47091"/>
                  </a:lnTo>
                  <a:lnTo>
                    <a:pt x="47091" y="80289"/>
                  </a:lnTo>
                  <a:lnTo>
                    <a:pt x="21780" y="120091"/>
                  </a:lnTo>
                  <a:lnTo>
                    <a:pt x="5651" y="165201"/>
                  </a:lnTo>
                  <a:lnTo>
                    <a:pt x="0" y="214350"/>
                  </a:lnTo>
                  <a:lnTo>
                    <a:pt x="5651" y="263499"/>
                  </a:lnTo>
                  <a:lnTo>
                    <a:pt x="21780" y="308622"/>
                  </a:lnTo>
                  <a:lnTo>
                    <a:pt x="47091" y="348424"/>
                  </a:lnTo>
                  <a:lnTo>
                    <a:pt x="80276" y="381609"/>
                  </a:lnTo>
                  <a:lnTo>
                    <a:pt x="120078" y="406920"/>
                  </a:lnTo>
                  <a:lnTo>
                    <a:pt x="165201" y="423037"/>
                  </a:lnTo>
                  <a:lnTo>
                    <a:pt x="214350" y="428701"/>
                  </a:lnTo>
                  <a:lnTo>
                    <a:pt x="263499" y="423037"/>
                  </a:lnTo>
                  <a:lnTo>
                    <a:pt x="308610" y="406920"/>
                  </a:lnTo>
                  <a:lnTo>
                    <a:pt x="348411" y="381609"/>
                  </a:lnTo>
                  <a:lnTo>
                    <a:pt x="381609" y="348424"/>
                  </a:lnTo>
                  <a:lnTo>
                    <a:pt x="406908" y="308622"/>
                  </a:lnTo>
                  <a:lnTo>
                    <a:pt x="423037" y="263499"/>
                  </a:lnTo>
                  <a:lnTo>
                    <a:pt x="428701" y="214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658623" y="3214661"/>
              <a:ext cx="429259" cy="1983105"/>
            </a:xfrm>
            <a:custGeom>
              <a:avLst/>
              <a:gdLst/>
              <a:ahLst/>
              <a:cxnLst/>
              <a:rect l="l" t="t" r="r" b="b"/>
              <a:pathLst>
                <a:path w="429259" h="1983104">
                  <a:moveTo>
                    <a:pt x="428701" y="1768297"/>
                  </a:moveTo>
                  <a:lnTo>
                    <a:pt x="424535" y="1726285"/>
                  </a:lnTo>
                  <a:lnTo>
                    <a:pt x="412381" y="1686267"/>
                  </a:lnTo>
                  <a:lnTo>
                    <a:pt x="392684" y="1649374"/>
                  </a:lnTo>
                  <a:lnTo>
                    <a:pt x="365912" y="1616722"/>
                  </a:lnTo>
                  <a:lnTo>
                    <a:pt x="333273" y="1589963"/>
                  </a:lnTo>
                  <a:lnTo>
                    <a:pt x="296379" y="1570266"/>
                  </a:lnTo>
                  <a:lnTo>
                    <a:pt x="256362" y="1558099"/>
                  </a:lnTo>
                  <a:lnTo>
                    <a:pt x="214350" y="1553946"/>
                  </a:lnTo>
                  <a:lnTo>
                    <a:pt x="165201" y="1559610"/>
                  </a:lnTo>
                  <a:lnTo>
                    <a:pt x="120078" y="1575727"/>
                  </a:lnTo>
                  <a:lnTo>
                    <a:pt x="80276" y="1601038"/>
                  </a:lnTo>
                  <a:lnTo>
                    <a:pt x="47091" y="1634223"/>
                  </a:lnTo>
                  <a:lnTo>
                    <a:pt x="21780" y="1674025"/>
                  </a:lnTo>
                  <a:lnTo>
                    <a:pt x="5651" y="1719148"/>
                  </a:lnTo>
                  <a:lnTo>
                    <a:pt x="0" y="1768297"/>
                  </a:lnTo>
                  <a:lnTo>
                    <a:pt x="5651" y="1817446"/>
                  </a:lnTo>
                  <a:lnTo>
                    <a:pt x="21780" y="1862556"/>
                  </a:lnTo>
                  <a:lnTo>
                    <a:pt x="47091" y="1902358"/>
                  </a:lnTo>
                  <a:lnTo>
                    <a:pt x="80276" y="1935556"/>
                  </a:lnTo>
                  <a:lnTo>
                    <a:pt x="120078" y="1960854"/>
                  </a:lnTo>
                  <a:lnTo>
                    <a:pt x="165201" y="1976983"/>
                  </a:lnTo>
                  <a:lnTo>
                    <a:pt x="214350" y="1982647"/>
                  </a:lnTo>
                  <a:lnTo>
                    <a:pt x="263499" y="1976983"/>
                  </a:lnTo>
                  <a:lnTo>
                    <a:pt x="308610" y="1960854"/>
                  </a:lnTo>
                  <a:lnTo>
                    <a:pt x="348411" y="1935556"/>
                  </a:lnTo>
                  <a:lnTo>
                    <a:pt x="381609" y="1902358"/>
                  </a:lnTo>
                  <a:lnTo>
                    <a:pt x="406908" y="1862556"/>
                  </a:lnTo>
                  <a:lnTo>
                    <a:pt x="423037" y="1817446"/>
                  </a:lnTo>
                  <a:lnTo>
                    <a:pt x="428701" y="1768297"/>
                  </a:lnTo>
                  <a:close/>
                </a:path>
                <a:path w="429259" h="1983104">
                  <a:moveTo>
                    <a:pt x="428701" y="991323"/>
                  </a:moveTo>
                  <a:lnTo>
                    <a:pt x="424535" y="949312"/>
                  </a:lnTo>
                  <a:lnTo>
                    <a:pt x="412381" y="909294"/>
                  </a:lnTo>
                  <a:lnTo>
                    <a:pt x="392684" y="872401"/>
                  </a:lnTo>
                  <a:lnTo>
                    <a:pt x="365912" y="839749"/>
                  </a:lnTo>
                  <a:lnTo>
                    <a:pt x="333273" y="812977"/>
                  </a:lnTo>
                  <a:lnTo>
                    <a:pt x="296379" y="793280"/>
                  </a:lnTo>
                  <a:lnTo>
                    <a:pt x="256362" y="781126"/>
                  </a:lnTo>
                  <a:lnTo>
                    <a:pt x="214350" y="776973"/>
                  </a:lnTo>
                  <a:lnTo>
                    <a:pt x="165201" y="782624"/>
                  </a:lnTo>
                  <a:lnTo>
                    <a:pt x="120078" y="798753"/>
                  </a:lnTo>
                  <a:lnTo>
                    <a:pt x="80276" y="824064"/>
                  </a:lnTo>
                  <a:lnTo>
                    <a:pt x="47091" y="857250"/>
                  </a:lnTo>
                  <a:lnTo>
                    <a:pt x="21780" y="897051"/>
                  </a:lnTo>
                  <a:lnTo>
                    <a:pt x="5651" y="942174"/>
                  </a:lnTo>
                  <a:lnTo>
                    <a:pt x="0" y="991323"/>
                  </a:lnTo>
                  <a:lnTo>
                    <a:pt x="5651" y="1040472"/>
                  </a:lnTo>
                  <a:lnTo>
                    <a:pt x="21780" y="1085583"/>
                  </a:lnTo>
                  <a:lnTo>
                    <a:pt x="47091" y="1125385"/>
                  </a:lnTo>
                  <a:lnTo>
                    <a:pt x="80276" y="1158582"/>
                  </a:lnTo>
                  <a:lnTo>
                    <a:pt x="120078" y="1183881"/>
                  </a:lnTo>
                  <a:lnTo>
                    <a:pt x="165201" y="1200010"/>
                  </a:lnTo>
                  <a:lnTo>
                    <a:pt x="214350" y="1205674"/>
                  </a:lnTo>
                  <a:lnTo>
                    <a:pt x="263499" y="1200010"/>
                  </a:lnTo>
                  <a:lnTo>
                    <a:pt x="308610" y="1183881"/>
                  </a:lnTo>
                  <a:lnTo>
                    <a:pt x="348411" y="1158582"/>
                  </a:lnTo>
                  <a:lnTo>
                    <a:pt x="381609" y="1125385"/>
                  </a:lnTo>
                  <a:lnTo>
                    <a:pt x="406908" y="1085583"/>
                  </a:lnTo>
                  <a:lnTo>
                    <a:pt x="423037" y="1040472"/>
                  </a:lnTo>
                  <a:lnTo>
                    <a:pt x="428701" y="991323"/>
                  </a:lnTo>
                  <a:close/>
                </a:path>
                <a:path w="429259" h="1983104">
                  <a:moveTo>
                    <a:pt x="428701" y="214337"/>
                  </a:moveTo>
                  <a:lnTo>
                    <a:pt x="424535" y="172326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78" y="21780"/>
                  </a:lnTo>
                  <a:lnTo>
                    <a:pt x="80276" y="47078"/>
                  </a:lnTo>
                  <a:lnTo>
                    <a:pt x="47091" y="80276"/>
                  </a:lnTo>
                  <a:lnTo>
                    <a:pt x="21780" y="120078"/>
                  </a:lnTo>
                  <a:lnTo>
                    <a:pt x="5651" y="165201"/>
                  </a:lnTo>
                  <a:lnTo>
                    <a:pt x="0" y="214337"/>
                  </a:lnTo>
                  <a:lnTo>
                    <a:pt x="5651" y="263486"/>
                  </a:lnTo>
                  <a:lnTo>
                    <a:pt x="21780" y="308610"/>
                  </a:lnTo>
                  <a:lnTo>
                    <a:pt x="47091" y="348411"/>
                  </a:lnTo>
                  <a:lnTo>
                    <a:pt x="80276" y="381609"/>
                  </a:lnTo>
                  <a:lnTo>
                    <a:pt x="120078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10" y="406908"/>
                  </a:lnTo>
                  <a:lnTo>
                    <a:pt x="348411" y="381609"/>
                  </a:lnTo>
                  <a:lnTo>
                    <a:pt x="381609" y="348411"/>
                  </a:lnTo>
                  <a:lnTo>
                    <a:pt x="406908" y="308610"/>
                  </a:lnTo>
                  <a:lnTo>
                    <a:pt x="423037" y="263486"/>
                  </a:lnTo>
                  <a:lnTo>
                    <a:pt x="428701" y="214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56899" y="1389299"/>
              <a:ext cx="3882390" cy="4237355"/>
            </a:xfrm>
            <a:custGeom>
              <a:avLst/>
              <a:gdLst/>
              <a:ahLst/>
              <a:cxnLst/>
              <a:rect l="l" t="t" r="r" b="b"/>
              <a:pathLst>
                <a:path w="3882390" h="4237355">
                  <a:moveTo>
                    <a:pt x="0" y="647012"/>
                  </a:moveTo>
                  <a:lnTo>
                    <a:pt x="1774" y="598725"/>
                  </a:lnTo>
                  <a:lnTo>
                    <a:pt x="7015" y="551402"/>
                  </a:lnTo>
                  <a:lnTo>
                    <a:pt x="15596" y="505167"/>
                  </a:lnTo>
                  <a:lnTo>
                    <a:pt x="27393" y="460147"/>
                  </a:lnTo>
                  <a:lnTo>
                    <a:pt x="42281" y="416465"/>
                  </a:lnTo>
                  <a:lnTo>
                    <a:pt x="60134" y="374248"/>
                  </a:lnTo>
                  <a:lnTo>
                    <a:pt x="80828" y="333620"/>
                  </a:lnTo>
                  <a:lnTo>
                    <a:pt x="104237" y="294707"/>
                  </a:lnTo>
                  <a:lnTo>
                    <a:pt x="130236" y="257633"/>
                  </a:lnTo>
                  <a:lnTo>
                    <a:pt x="158701" y="222524"/>
                  </a:lnTo>
                  <a:lnTo>
                    <a:pt x="189505" y="189505"/>
                  </a:lnTo>
                  <a:lnTo>
                    <a:pt x="222524" y="158701"/>
                  </a:lnTo>
                  <a:lnTo>
                    <a:pt x="257633" y="130237"/>
                  </a:lnTo>
                  <a:lnTo>
                    <a:pt x="294707" y="104237"/>
                  </a:lnTo>
                  <a:lnTo>
                    <a:pt x="333620" y="80828"/>
                  </a:lnTo>
                  <a:lnTo>
                    <a:pt x="374248" y="60135"/>
                  </a:lnTo>
                  <a:lnTo>
                    <a:pt x="416465" y="42281"/>
                  </a:lnTo>
                  <a:lnTo>
                    <a:pt x="460146" y="27393"/>
                  </a:lnTo>
                  <a:lnTo>
                    <a:pt x="505167" y="15596"/>
                  </a:lnTo>
                  <a:lnTo>
                    <a:pt x="551401" y="7015"/>
                  </a:lnTo>
                  <a:lnTo>
                    <a:pt x="598725" y="1774"/>
                  </a:lnTo>
                  <a:lnTo>
                    <a:pt x="647012" y="0"/>
                  </a:lnTo>
                  <a:lnTo>
                    <a:pt x="3234987" y="0"/>
                  </a:lnTo>
                  <a:lnTo>
                    <a:pt x="3286219" y="2030"/>
                  </a:lnTo>
                  <a:lnTo>
                    <a:pt x="3336813" y="8060"/>
                  </a:lnTo>
                  <a:lnTo>
                    <a:pt x="3386550" y="18000"/>
                  </a:lnTo>
                  <a:lnTo>
                    <a:pt x="3435214" y="31760"/>
                  </a:lnTo>
                  <a:lnTo>
                    <a:pt x="3482587" y="49250"/>
                  </a:lnTo>
                  <a:lnTo>
                    <a:pt x="3528453" y="70381"/>
                  </a:lnTo>
                  <a:lnTo>
                    <a:pt x="3572594" y="95062"/>
                  </a:lnTo>
                  <a:lnTo>
                    <a:pt x="3614793" y="123203"/>
                  </a:lnTo>
                  <a:lnTo>
                    <a:pt x="3654832" y="154714"/>
                  </a:lnTo>
                  <a:lnTo>
                    <a:pt x="3692494" y="189505"/>
                  </a:lnTo>
                  <a:lnTo>
                    <a:pt x="3727286" y="227168"/>
                  </a:lnTo>
                  <a:lnTo>
                    <a:pt x="3758797" y="267207"/>
                  </a:lnTo>
                  <a:lnTo>
                    <a:pt x="3786937" y="309405"/>
                  </a:lnTo>
                  <a:lnTo>
                    <a:pt x="3811618" y="353546"/>
                  </a:lnTo>
                  <a:lnTo>
                    <a:pt x="3832749" y="399411"/>
                  </a:lnTo>
                  <a:lnTo>
                    <a:pt x="3850239" y="446785"/>
                  </a:lnTo>
                  <a:lnTo>
                    <a:pt x="3863999" y="495449"/>
                  </a:lnTo>
                  <a:lnTo>
                    <a:pt x="3873939" y="545186"/>
                  </a:lnTo>
                  <a:lnTo>
                    <a:pt x="3879969" y="595780"/>
                  </a:lnTo>
                  <a:lnTo>
                    <a:pt x="3881999" y="647012"/>
                  </a:lnTo>
                  <a:lnTo>
                    <a:pt x="3881999" y="3590187"/>
                  </a:lnTo>
                  <a:lnTo>
                    <a:pt x="3880225" y="3638474"/>
                  </a:lnTo>
                  <a:lnTo>
                    <a:pt x="3874984" y="3685798"/>
                  </a:lnTo>
                  <a:lnTo>
                    <a:pt x="3866403" y="3732032"/>
                  </a:lnTo>
                  <a:lnTo>
                    <a:pt x="3854606" y="3777053"/>
                  </a:lnTo>
                  <a:lnTo>
                    <a:pt x="3839718" y="3820734"/>
                  </a:lnTo>
                  <a:lnTo>
                    <a:pt x="3821864" y="3862951"/>
                  </a:lnTo>
                  <a:lnTo>
                    <a:pt x="3801171" y="3903579"/>
                  </a:lnTo>
                  <a:lnTo>
                    <a:pt x="3777762" y="3942492"/>
                  </a:lnTo>
                  <a:lnTo>
                    <a:pt x="3751763" y="3979566"/>
                  </a:lnTo>
                  <a:lnTo>
                    <a:pt x="3723298" y="4014675"/>
                  </a:lnTo>
                  <a:lnTo>
                    <a:pt x="3692494" y="4047694"/>
                  </a:lnTo>
                  <a:lnTo>
                    <a:pt x="3659475" y="4078498"/>
                  </a:lnTo>
                  <a:lnTo>
                    <a:pt x="3624366" y="4106963"/>
                  </a:lnTo>
                  <a:lnTo>
                    <a:pt x="3587292" y="4132962"/>
                  </a:lnTo>
                  <a:lnTo>
                    <a:pt x="3548379" y="4156371"/>
                  </a:lnTo>
                  <a:lnTo>
                    <a:pt x="3507751" y="4177064"/>
                  </a:lnTo>
                  <a:lnTo>
                    <a:pt x="3465534" y="4194918"/>
                  </a:lnTo>
                  <a:lnTo>
                    <a:pt x="3421853" y="4209806"/>
                  </a:lnTo>
                  <a:lnTo>
                    <a:pt x="3376832" y="4221603"/>
                  </a:lnTo>
                  <a:lnTo>
                    <a:pt x="3330598" y="4230184"/>
                  </a:lnTo>
                  <a:lnTo>
                    <a:pt x="3283274" y="4235425"/>
                  </a:lnTo>
                  <a:lnTo>
                    <a:pt x="3234987" y="4237199"/>
                  </a:lnTo>
                  <a:lnTo>
                    <a:pt x="647012" y="4237199"/>
                  </a:lnTo>
                  <a:lnTo>
                    <a:pt x="598725" y="4235425"/>
                  </a:lnTo>
                  <a:lnTo>
                    <a:pt x="551401" y="4230184"/>
                  </a:lnTo>
                  <a:lnTo>
                    <a:pt x="505167" y="4221603"/>
                  </a:lnTo>
                  <a:lnTo>
                    <a:pt x="460146" y="4209806"/>
                  </a:lnTo>
                  <a:lnTo>
                    <a:pt x="416465" y="4194918"/>
                  </a:lnTo>
                  <a:lnTo>
                    <a:pt x="374248" y="4177064"/>
                  </a:lnTo>
                  <a:lnTo>
                    <a:pt x="333620" y="4156371"/>
                  </a:lnTo>
                  <a:lnTo>
                    <a:pt x="294707" y="4132962"/>
                  </a:lnTo>
                  <a:lnTo>
                    <a:pt x="257633" y="4106963"/>
                  </a:lnTo>
                  <a:lnTo>
                    <a:pt x="222524" y="4078498"/>
                  </a:lnTo>
                  <a:lnTo>
                    <a:pt x="189505" y="4047694"/>
                  </a:lnTo>
                  <a:lnTo>
                    <a:pt x="158701" y="4014675"/>
                  </a:lnTo>
                  <a:lnTo>
                    <a:pt x="130236" y="3979566"/>
                  </a:lnTo>
                  <a:lnTo>
                    <a:pt x="104237" y="3942492"/>
                  </a:lnTo>
                  <a:lnTo>
                    <a:pt x="80828" y="3903579"/>
                  </a:lnTo>
                  <a:lnTo>
                    <a:pt x="60134" y="3862951"/>
                  </a:lnTo>
                  <a:lnTo>
                    <a:pt x="42281" y="3820734"/>
                  </a:lnTo>
                  <a:lnTo>
                    <a:pt x="27393" y="3777053"/>
                  </a:lnTo>
                  <a:lnTo>
                    <a:pt x="15596" y="3732032"/>
                  </a:lnTo>
                  <a:lnTo>
                    <a:pt x="7015" y="3685798"/>
                  </a:lnTo>
                  <a:lnTo>
                    <a:pt x="1774" y="3638474"/>
                  </a:lnTo>
                  <a:lnTo>
                    <a:pt x="0" y="3590187"/>
                  </a:lnTo>
                  <a:lnTo>
                    <a:pt x="0" y="647012"/>
                  </a:lnTo>
                  <a:close/>
                </a:path>
              </a:pathLst>
            </a:custGeom>
            <a:ln w="2857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189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Law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65" dirty="0">
                <a:solidFill>
                  <a:srgbClr val="000000"/>
                </a:solidFill>
                <a:latin typeface="Tahoma"/>
                <a:cs typeface="Tahoma"/>
              </a:rPr>
              <a:t>Continuity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4310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3100" y="2437674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310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4310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7" y="423038"/>
                </a:lnTo>
                <a:lnTo>
                  <a:pt x="308614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2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83350" y="166070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535912" y="1381862"/>
            <a:ext cx="3910965" cy="4265930"/>
            <a:chOff x="3535912" y="1381862"/>
            <a:chExt cx="3910965" cy="4265930"/>
          </a:xfrm>
        </p:grpSpPr>
        <p:sp>
          <p:nvSpPr>
            <p:cNvPr id="9" name="object 9"/>
            <p:cNvSpPr/>
            <p:nvPr/>
          </p:nvSpPr>
          <p:spPr>
            <a:xfrm>
              <a:off x="5924875" y="321465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214350" y="0"/>
                  </a:moveTo>
                  <a:lnTo>
                    <a:pt x="165201" y="5661"/>
                  </a:lnTo>
                  <a:lnTo>
                    <a:pt x="120084" y="21786"/>
                  </a:lnTo>
                  <a:lnTo>
                    <a:pt x="80285" y="47090"/>
                  </a:lnTo>
                  <a:lnTo>
                    <a:pt x="47090" y="80284"/>
                  </a:lnTo>
                  <a:lnTo>
                    <a:pt x="21786" y="120083"/>
                  </a:lnTo>
                  <a:lnTo>
                    <a:pt x="5661" y="165201"/>
                  </a:lnTo>
                  <a:lnTo>
                    <a:pt x="0" y="214349"/>
                  </a:lnTo>
                  <a:lnTo>
                    <a:pt x="5661" y="263498"/>
                  </a:lnTo>
                  <a:lnTo>
                    <a:pt x="21786" y="308615"/>
                  </a:lnTo>
                  <a:lnTo>
                    <a:pt x="47090" y="348414"/>
                  </a:lnTo>
                  <a:lnTo>
                    <a:pt x="80285" y="381609"/>
                  </a:lnTo>
                  <a:lnTo>
                    <a:pt x="120084" y="406913"/>
                  </a:lnTo>
                  <a:lnTo>
                    <a:pt x="165201" y="423038"/>
                  </a:lnTo>
                  <a:lnTo>
                    <a:pt x="214350" y="428699"/>
                  </a:lnTo>
                  <a:lnTo>
                    <a:pt x="263498" y="423038"/>
                  </a:lnTo>
                  <a:lnTo>
                    <a:pt x="308615" y="406913"/>
                  </a:lnTo>
                  <a:lnTo>
                    <a:pt x="348415" y="381609"/>
                  </a:lnTo>
                  <a:lnTo>
                    <a:pt x="381609" y="348414"/>
                  </a:lnTo>
                  <a:lnTo>
                    <a:pt x="406913" y="308615"/>
                  </a:lnTo>
                  <a:lnTo>
                    <a:pt x="423038" y="263498"/>
                  </a:lnTo>
                  <a:lnTo>
                    <a:pt x="428699" y="214349"/>
                  </a:lnTo>
                  <a:lnTo>
                    <a:pt x="424543" y="172336"/>
                  </a:lnTo>
                  <a:lnTo>
                    <a:pt x="412383" y="132321"/>
                  </a:lnTo>
                  <a:lnTo>
                    <a:pt x="392686" y="95427"/>
                  </a:lnTo>
                  <a:lnTo>
                    <a:pt x="365918" y="62781"/>
                  </a:lnTo>
                  <a:lnTo>
                    <a:pt x="333272" y="36013"/>
                  </a:lnTo>
                  <a:lnTo>
                    <a:pt x="296378" y="16316"/>
                  </a:lnTo>
                  <a:lnTo>
                    <a:pt x="256363" y="4156"/>
                  </a:lnTo>
                  <a:lnTo>
                    <a:pt x="2143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23600" y="1660700"/>
              <a:ext cx="429259" cy="429259"/>
            </a:xfrm>
            <a:custGeom>
              <a:avLst/>
              <a:gdLst/>
              <a:ahLst/>
              <a:cxnLst/>
              <a:rect l="l" t="t" r="r" b="b"/>
              <a:pathLst>
                <a:path w="429260" h="429260">
                  <a:moveTo>
                    <a:pt x="214349" y="0"/>
                  </a:moveTo>
                  <a:lnTo>
                    <a:pt x="165201" y="5661"/>
                  </a:lnTo>
                  <a:lnTo>
                    <a:pt x="120083" y="21786"/>
                  </a:lnTo>
                  <a:lnTo>
                    <a:pt x="80284" y="47090"/>
                  </a:lnTo>
                  <a:lnTo>
                    <a:pt x="47090" y="80284"/>
                  </a:lnTo>
                  <a:lnTo>
                    <a:pt x="21786" y="120083"/>
                  </a:lnTo>
                  <a:lnTo>
                    <a:pt x="5661" y="165201"/>
                  </a:lnTo>
                  <a:lnTo>
                    <a:pt x="0" y="214349"/>
                  </a:lnTo>
                  <a:lnTo>
                    <a:pt x="5661" y="263498"/>
                  </a:lnTo>
                  <a:lnTo>
                    <a:pt x="21786" y="308615"/>
                  </a:lnTo>
                  <a:lnTo>
                    <a:pt x="47090" y="348414"/>
                  </a:lnTo>
                  <a:lnTo>
                    <a:pt x="80284" y="381609"/>
                  </a:lnTo>
                  <a:lnTo>
                    <a:pt x="120083" y="406913"/>
                  </a:lnTo>
                  <a:lnTo>
                    <a:pt x="165201" y="423038"/>
                  </a:lnTo>
                  <a:lnTo>
                    <a:pt x="214349" y="428699"/>
                  </a:lnTo>
                  <a:lnTo>
                    <a:pt x="263498" y="423038"/>
                  </a:lnTo>
                  <a:lnTo>
                    <a:pt x="308615" y="406913"/>
                  </a:lnTo>
                  <a:lnTo>
                    <a:pt x="348414" y="381609"/>
                  </a:lnTo>
                  <a:lnTo>
                    <a:pt x="381609" y="348414"/>
                  </a:lnTo>
                  <a:lnTo>
                    <a:pt x="406913" y="308615"/>
                  </a:lnTo>
                  <a:lnTo>
                    <a:pt x="423038" y="263498"/>
                  </a:lnTo>
                  <a:lnTo>
                    <a:pt x="428699" y="214349"/>
                  </a:lnTo>
                  <a:lnTo>
                    <a:pt x="424543" y="172336"/>
                  </a:lnTo>
                  <a:lnTo>
                    <a:pt x="412383" y="132321"/>
                  </a:lnTo>
                  <a:lnTo>
                    <a:pt x="392686" y="95427"/>
                  </a:lnTo>
                  <a:lnTo>
                    <a:pt x="365917" y="62781"/>
                  </a:lnTo>
                  <a:lnTo>
                    <a:pt x="333270" y="36013"/>
                  </a:lnTo>
                  <a:lnTo>
                    <a:pt x="296377" y="16316"/>
                  </a:lnTo>
                  <a:lnTo>
                    <a:pt x="256362" y="4156"/>
                  </a:lnTo>
                  <a:lnTo>
                    <a:pt x="21434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3589" y="3214661"/>
              <a:ext cx="1896745" cy="1983105"/>
            </a:xfrm>
            <a:custGeom>
              <a:avLst/>
              <a:gdLst/>
              <a:ahLst/>
              <a:cxnLst/>
              <a:rect l="l" t="t" r="r" b="b"/>
              <a:pathLst>
                <a:path w="1896745" h="1983104">
                  <a:moveTo>
                    <a:pt x="428701" y="1768297"/>
                  </a:moveTo>
                  <a:lnTo>
                    <a:pt x="424548" y="1726285"/>
                  </a:lnTo>
                  <a:lnTo>
                    <a:pt x="412394" y="1686267"/>
                  </a:lnTo>
                  <a:lnTo>
                    <a:pt x="392696" y="1649374"/>
                  </a:lnTo>
                  <a:lnTo>
                    <a:pt x="365925" y="1616722"/>
                  </a:lnTo>
                  <a:lnTo>
                    <a:pt x="333273" y="1589963"/>
                  </a:lnTo>
                  <a:lnTo>
                    <a:pt x="296379" y="1570266"/>
                  </a:lnTo>
                  <a:lnTo>
                    <a:pt x="256362" y="1558099"/>
                  </a:lnTo>
                  <a:lnTo>
                    <a:pt x="214350" y="1553946"/>
                  </a:lnTo>
                  <a:lnTo>
                    <a:pt x="165201" y="1559610"/>
                  </a:lnTo>
                  <a:lnTo>
                    <a:pt x="120091" y="1575727"/>
                  </a:lnTo>
                  <a:lnTo>
                    <a:pt x="80289" y="1601038"/>
                  </a:lnTo>
                  <a:lnTo>
                    <a:pt x="47091" y="1634223"/>
                  </a:lnTo>
                  <a:lnTo>
                    <a:pt x="21793" y="1674025"/>
                  </a:lnTo>
                  <a:lnTo>
                    <a:pt x="5664" y="1719148"/>
                  </a:lnTo>
                  <a:lnTo>
                    <a:pt x="0" y="1768297"/>
                  </a:lnTo>
                  <a:lnTo>
                    <a:pt x="5664" y="1817446"/>
                  </a:lnTo>
                  <a:lnTo>
                    <a:pt x="21793" y="1862556"/>
                  </a:lnTo>
                  <a:lnTo>
                    <a:pt x="47091" y="1902358"/>
                  </a:lnTo>
                  <a:lnTo>
                    <a:pt x="80289" y="1935556"/>
                  </a:lnTo>
                  <a:lnTo>
                    <a:pt x="120091" y="1960854"/>
                  </a:lnTo>
                  <a:lnTo>
                    <a:pt x="165201" y="1976983"/>
                  </a:lnTo>
                  <a:lnTo>
                    <a:pt x="214350" y="1982647"/>
                  </a:lnTo>
                  <a:lnTo>
                    <a:pt x="263499" y="1976983"/>
                  </a:lnTo>
                  <a:lnTo>
                    <a:pt x="308622" y="1960854"/>
                  </a:lnTo>
                  <a:lnTo>
                    <a:pt x="348424" y="1935556"/>
                  </a:lnTo>
                  <a:lnTo>
                    <a:pt x="381609" y="1902358"/>
                  </a:lnTo>
                  <a:lnTo>
                    <a:pt x="406920" y="1862556"/>
                  </a:lnTo>
                  <a:lnTo>
                    <a:pt x="423049" y="1817446"/>
                  </a:lnTo>
                  <a:lnTo>
                    <a:pt x="428701" y="1768297"/>
                  </a:lnTo>
                  <a:close/>
                </a:path>
                <a:path w="1896745" h="1983104">
                  <a:moveTo>
                    <a:pt x="428701" y="214337"/>
                  </a:moveTo>
                  <a:lnTo>
                    <a:pt x="424548" y="172326"/>
                  </a:lnTo>
                  <a:lnTo>
                    <a:pt x="412394" y="132321"/>
                  </a:lnTo>
                  <a:lnTo>
                    <a:pt x="392696" y="95427"/>
                  </a:lnTo>
                  <a:lnTo>
                    <a:pt x="365925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91" y="21780"/>
                  </a:lnTo>
                  <a:lnTo>
                    <a:pt x="80289" y="47078"/>
                  </a:lnTo>
                  <a:lnTo>
                    <a:pt x="47091" y="80276"/>
                  </a:lnTo>
                  <a:lnTo>
                    <a:pt x="21793" y="120078"/>
                  </a:lnTo>
                  <a:lnTo>
                    <a:pt x="5664" y="165201"/>
                  </a:lnTo>
                  <a:lnTo>
                    <a:pt x="0" y="214337"/>
                  </a:lnTo>
                  <a:lnTo>
                    <a:pt x="5664" y="263486"/>
                  </a:lnTo>
                  <a:lnTo>
                    <a:pt x="21793" y="308610"/>
                  </a:lnTo>
                  <a:lnTo>
                    <a:pt x="47091" y="348411"/>
                  </a:lnTo>
                  <a:lnTo>
                    <a:pt x="80289" y="381609"/>
                  </a:lnTo>
                  <a:lnTo>
                    <a:pt x="120091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22" y="406908"/>
                  </a:lnTo>
                  <a:lnTo>
                    <a:pt x="348424" y="381609"/>
                  </a:lnTo>
                  <a:lnTo>
                    <a:pt x="381609" y="348411"/>
                  </a:lnTo>
                  <a:lnTo>
                    <a:pt x="406920" y="308610"/>
                  </a:lnTo>
                  <a:lnTo>
                    <a:pt x="423049" y="263486"/>
                  </a:lnTo>
                  <a:lnTo>
                    <a:pt x="428701" y="214337"/>
                  </a:lnTo>
                  <a:close/>
                </a:path>
                <a:path w="1896745" h="1983104">
                  <a:moveTo>
                    <a:pt x="1162456" y="1768297"/>
                  </a:moveTo>
                  <a:lnTo>
                    <a:pt x="1158303" y="1726285"/>
                  </a:lnTo>
                  <a:lnTo>
                    <a:pt x="1146136" y="1686267"/>
                  </a:lnTo>
                  <a:lnTo>
                    <a:pt x="1126439" y="1649374"/>
                  </a:lnTo>
                  <a:lnTo>
                    <a:pt x="1099667" y="1616722"/>
                  </a:lnTo>
                  <a:lnTo>
                    <a:pt x="1067028" y="1589963"/>
                  </a:lnTo>
                  <a:lnTo>
                    <a:pt x="1030135" y="1570266"/>
                  </a:lnTo>
                  <a:lnTo>
                    <a:pt x="990117" y="1558099"/>
                  </a:lnTo>
                  <a:lnTo>
                    <a:pt x="948105" y="1553946"/>
                  </a:lnTo>
                  <a:lnTo>
                    <a:pt x="898956" y="1559610"/>
                  </a:lnTo>
                  <a:lnTo>
                    <a:pt x="853833" y="1575727"/>
                  </a:lnTo>
                  <a:lnTo>
                    <a:pt x="814044" y="1601038"/>
                  </a:lnTo>
                  <a:lnTo>
                    <a:pt x="780846" y="1634223"/>
                  </a:lnTo>
                  <a:lnTo>
                    <a:pt x="755535" y="1674025"/>
                  </a:lnTo>
                  <a:lnTo>
                    <a:pt x="739419" y="1719148"/>
                  </a:lnTo>
                  <a:lnTo>
                    <a:pt x="733755" y="1768297"/>
                  </a:lnTo>
                  <a:lnTo>
                    <a:pt x="739419" y="1817446"/>
                  </a:lnTo>
                  <a:lnTo>
                    <a:pt x="755535" y="1862556"/>
                  </a:lnTo>
                  <a:lnTo>
                    <a:pt x="780846" y="1902358"/>
                  </a:lnTo>
                  <a:lnTo>
                    <a:pt x="814044" y="1935556"/>
                  </a:lnTo>
                  <a:lnTo>
                    <a:pt x="853833" y="1960854"/>
                  </a:lnTo>
                  <a:lnTo>
                    <a:pt x="898956" y="1976983"/>
                  </a:lnTo>
                  <a:lnTo>
                    <a:pt x="948105" y="1982647"/>
                  </a:lnTo>
                  <a:lnTo>
                    <a:pt x="997254" y="1976983"/>
                  </a:lnTo>
                  <a:lnTo>
                    <a:pt x="1042365" y="1960854"/>
                  </a:lnTo>
                  <a:lnTo>
                    <a:pt x="1082167" y="1935556"/>
                  </a:lnTo>
                  <a:lnTo>
                    <a:pt x="1115364" y="1902358"/>
                  </a:lnTo>
                  <a:lnTo>
                    <a:pt x="1140663" y="1862556"/>
                  </a:lnTo>
                  <a:lnTo>
                    <a:pt x="1156792" y="1817446"/>
                  </a:lnTo>
                  <a:lnTo>
                    <a:pt x="1162456" y="1768297"/>
                  </a:lnTo>
                  <a:close/>
                </a:path>
                <a:path w="1896745" h="1983104">
                  <a:moveTo>
                    <a:pt x="1896211" y="214337"/>
                  </a:moveTo>
                  <a:lnTo>
                    <a:pt x="1892058" y="172326"/>
                  </a:lnTo>
                  <a:lnTo>
                    <a:pt x="1879904" y="132321"/>
                  </a:lnTo>
                  <a:lnTo>
                    <a:pt x="1860207" y="95427"/>
                  </a:lnTo>
                  <a:lnTo>
                    <a:pt x="1833435" y="62776"/>
                  </a:lnTo>
                  <a:lnTo>
                    <a:pt x="1800783" y="36004"/>
                  </a:lnTo>
                  <a:lnTo>
                    <a:pt x="1763890" y="16306"/>
                  </a:lnTo>
                  <a:lnTo>
                    <a:pt x="1723885" y="4152"/>
                  </a:lnTo>
                  <a:lnTo>
                    <a:pt x="1681873" y="0"/>
                  </a:lnTo>
                  <a:lnTo>
                    <a:pt x="1632724" y="5651"/>
                  </a:lnTo>
                  <a:lnTo>
                    <a:pt x="1587601" y="21780"/>
                  </a:lnTo>
                  <a:lnTo>
                    <a:pt x="1547799" y="47078"/>
                  </a:lnTo>
                  <a:lnTo>
                    <a:pt x="1514602" y="80276"/>
                  </a:lnTo>
                  <a:lnTo>
                    <a:pt x="1489303" y="120078"/>
                  </a:lnTo>
                  <a:lnTo>
                    <a:pt x="1473174" y="165201"/>
                  </a:lnTo>
                  <a:lnTo>
                    <a:pt x="1467523" y="214337"/>
                  </a:lnTo>
                  <a:lnTo>
                    <a:pt x="1473174" y="263486"/>
                  </a:lnTo>
                  <a:lnTo>
                    <a:pt x="1489303" y="308610"/>
                  </a:lnTo>
                  <a:lnTo>
                    <a:pt x="1514602" y="348411"/>
                  </a:lnTo>
                  <a:lnTo>
                    <a:pt x="1547799" y="381609"/>
                  </a:lnTo>
                  <a:lnTo>
                    <a:pt x="1587601" y="406908"/>
                  </a:lnTo>
                  <a:lnTo>
                    <a:pt x="1632724" y="423037"/>
                  </a:lnTo>
                  <a:lnTo>
                    <a:pt x="1681873" y="428688"/>
                  </a:lnTo>
                  <a:lnTo>
                    <a:pt x="1731010" y="423037"/>
                  </a:lnTo>
                  <a:lnTo>
                    <a:pt x="1776133" y="406908"/>
                  </a:lnTo>
                  <a:lnTo>
                    <a:pt x="1815934" y="381609"/>
                  </a:lnTo>
                  <a:lnTo>
                    <a:pt x="1849132" y="348411"/>
                  </a:lnTo>
                  <a:lnTo>
                    <a:pt x="1874431" y="308610"/>
                  </a:lnTo>
                  <a:lnTo>
                    <a:pt x="1890560" y="263486"/>
                  </a:lnTo>
                  <a:lnTo>
                    <a:pt x="1896211" y="214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70703" y="1660702"/>
              <a:ext cx="1083945" cy="429259"/>
            </a:xfrm>
            <a:custGeom>
              <a:avLst/>
              <a:gdLst/>
              <a:ahLst/>
              <a:cxnLst/>
              <a:rect l="l" t="t" r="r" b="b"/>
              <a:pathLst>
                <a:path w="1083945" h="429260">
                  <a:moveTo>
                    <a:pt x="428701" y="214350"/>
                  </a:moveTo>
                  <a:lnTo>
                    <a:pt x="424548" y="172339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25" y="62788"/>
                  </a:lnTo>
                  <a:lnTo>
                    <a:pt x="333273" y="36017"/>
                  </a:lnTo>
                  <a:lnTo>
                    <a:pt x="296379" y="16319"/>
                  </a:lnTo>
                  <a:lnTo>
                    <a:pt x="256362" y="4165"/>
                  </a:lnTo>
                  <a:lnTo>
                    <a:pt x="214350" y="0"/>
                  </a:lnTo>
                  <a:lnTo>
                    <a:pt x="165201" y="5664"/>
                  </a:lnTo>
                  <a:lnTo>
                    <a:pt x="120091" y="21793"/>
                  </a:lnTo>
                  <a:lnTo>
                    <a:pt x="80289" y="47091"/>
                  </a:lnTo>
                  <a:lnTo>
                    <a:pt x="47091" y="80289"/>
                  </a:lnTo>
                  <a:lnTo>
                    <a:pt x="21793" y="120091"/>
                  </a:lnTo>
                  <a:lnTo>
                    <a:pt x="5664" y="165201"/>
                  </a:lnTo>
                  <a:lnTo>
                    <a:pt x="0" y="214350"/>
                  </a:lnTo>
                  <a:lnTo>
                    <a:pt x="5664" y="263499"/>
                  </a:lnTo>
                  <a:lnTo>
                    <a:pt x="21793" y="308622"/>
                  </a:lnTo>
                  <a:lnTo>
                    <a:pt x="47091" y="348424"/>
                  </a:lnTo>
                  <a:lnTo>
                    <a:pt x="80289" y="381609"/>
                  </a:lnTo>
                  <a:lnTo>
                    <a:pt x="120091" y="406920"/>
                  </a:lnTo>
                  <a:lnTo>
                    <a:pt x="165201" y="423037"/>
                  </a:lnTo>
                  <a:lnTo>
                    <a:pt x="214350" y="428701"/>
                  </a:lnTo>
                  <a:lnTo>
                    <a:pt x="263499" y="423037"/>
                  </a:lnTo>
                  <a:lnTo>
                    <a:pt x="308622" y="406920"/>
                  </a:lnTo>
                  <a:lnTo>
                    <a:pt x="348411" y="381609"/>
                  </a:lnTo>
                  <a:lnTo>
                    <a:pt x="381609" y="348424"/>
                  </a:lnTo>
                  <a:lnTo>
                    <a:pt x="406920" y="308622"/>
                  </a:lnTo>
                  <a:lnTo>
                    <a:pt x="423037" y="263499"/>
                  </a:lnTo>
                  <a:lnTo>
                    <a:pt x="428701" y="214350"/>
                  </a:lnTo>
                  <a:close/>
                </a:path>
                <a:path w="1083945" h="429260">
                  <a:moveTo>
                    <a:pt x="1083919" y="214350"/>
                  </a:moveTo>
                  <a:lnTo>
                    <a:pt x="1079754" y="172339"/>
                  </a:lnTo>
                  <a:lnTo>
                    <a:pt x="1067600" y="132321"/>
                  </a:lnTo>
                  <a:lnTo>
                    <a:pt x="1047902" y="95427"/>
                  </a:lnTo>
                  <a:lnTo>
                    <a:pt x="1021130" y="62788"/>
                  </a:lnTo>
                  <a:lnTo>
                    <a:pt x="988491" y="36017"/>
                  </a:lnTo>
                  <a:lnTo>
                    <a:pt x="951598" y="16319"/>
                  </a:lnTo>
                  <a:lnTo>
                    <a:pt x="911580" y="4165"/>
                  </a:lnTo>
                  <a:lnTo>
                    <a:pt x="869569" y="0"/>
                  </a:lnTo>
                  <a:lnTo>
                    <a:pt x="820420" y="5664"/>
                  </a:lnTo>
                  <a:lnTo>
                    <a:pt x="775296" y="21793"/>
                  </a:lnTo>
                  <a:lnTo>
                    <a:pt x="735495" y="47091"/>
                  </a:lnTo>
                  <a:lnTo>
                    <a:pt x="702310" y="80289"/>
                  </a:lnTo>
                  <a:lnTo>
                    <a:pt x="676998" y="120091"/>
                  </a:lnTo>
                  <a:lnTo>
                    <a:pt x="660882" y="165201"/>
                  </a:lnTo>
                  <a:lnTo>
                    <a:pt x="655218" y="214350"/>
                  </a:lnTo>
                  <a:lnTo>
                    <a:pt x="660882" y="263499"/>
                  </a:lnTo>
                  <a:lnTo>
                    <a:pt x="676998" y="308622"/>
                  </a:lnTo>
                  <a:lnTo>
                    <a:pt x="702310" y="348424"/>
                  </a:lnTo>
                  <a:lnTo>
                    <a:pt x="735495" y="381609"/>
                  </a:lnTo>
                  <a:lnTo>
                    <a:pt x="775296" y="406920"/>
                  </a:lnTo>
                  <a:lnTo>
                    <a:pt x="820420" y="423037"/>
                  </a:lnTo>
                  <a:lnTo>
                    <a:pt x="869569" y="428701"/>
                  </a:lnTo>
                  <a:lnTo>
                    <a:pt x="918718" y="423037"/>
                  </a:lnTo>
                  <a:lnTo>
                    <a:pt x="963828" y="406920"/>
                  </a:lnTo>
                  <a:lnTo>
                    <a:pt x="1003630" y="381609"/>
                  </a:lnTo>
                  <a:lnTo>
                    <a:pt x="1036828" y="348424"/>
                  </a:lnTo>
                  <a:lnTo>
                    <a:pt x="1062126" y="308622"/>
                  </a:lnTo>
                  <a:lnTo>
                    <a:pt x="1078255" y="263499"/>
                  </a:lnTo>
                  <a:lnTo>
                    <a:pt x="1083919" y="214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50854" y="3214661"/>
              <a:ext cx="1804035" cy="1983105"/>
            </a:xfrm>
            <a:custGeom>
              <a:avLst/>
              <a:gdLst/>
              <a:ahLst/>
              <a:cxnLst/>
              <a:rect l="l" t="t" r="r" b="b"/>
              <a:pathLst>
                <a:path w="1804035" h="1983104">
                  <a:moveTo>
                    <a:pt x="428701" y="214337"/>
                  </a:moveTo>
                  <a:lnTo>
                    <a:pt x="424548" y="172326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25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91" y="21780"/>
                  </a:lnTo>
                  <a:lnTo>
                    <a:pt x="80289" y="47078"/>
                  </a:lnTo>
                  <a:lnTo>
                    <a:pt x="47091" y="80276"/>
                  </a:lnTo>
                  <a:lnTo>
                    <a:pt x="21793" y="120078"/>
                  </a:lnTo>
                  <a:lnTo>
                    <a:pt x="5664" y="165201"/>
                  </a:lnTo>
                  <a:lnTo>
                    <a:pt x="0" y="214337"/>
                  </a:lnTo>
                  <a:lnTo>
                    <a:pt x="5664" y="263486"/>
                  </a:lnTo>
                  <a:lnTo>
                    <a:pt x="21793" y="308610"/>
                  </a:lnTo>
                  <a:lnTo>
                    <a:pt x="47091" y="348411"/>
                  </a:lnTo>
                  <a:lnTo>
                    <a:pt x="80289" y="381609"/>
                  </a:lnTo>
                  <a:lnTo>
                    <a:pt x="120091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22" y="406908"/>
                  </a:lnTo>
                  <a:lnTo>
                    <a:pt x="348411" y="381609"/>
                  </a:lnTo>
                  <a:lnTo>
                    <a:pt x="381609" y="348411"/>
                  </a:lnTo>
                  <a:lnTo>
                    <a:pt x="406920" y="308610"/>
                  </a:lnTo>
                  <a:lnTo>
                    <a:pt x="423037" y="263486"/>
                  </a:lnTo>
                  <a:lnTo>
                    <a:pt x="428701" y="214337"/>
                  </a:lnTo>
                  <a:close/>
                </a:path>
                <a:path w="1804035" h="1983104">
                  <a:moveTo>
                    <a:pt x="1168946" y="1768297"/>
                  </a:moveTo>
                  <a:lnTo>
                    <a:pt x="1164793" y="1726285"/>
                  </a:lnTo>
                  <a:lnTo>
                    <a:pt x="1152639" y="1686267"/>
                  </a:lnTo>
                  <a:lnTo>
                    <a:pt x="1132941" y="1649374"/>
                  </a:lnTo>
                  <a:lnTo>
                    <a:pt x="1106170" y="1616722"/>
                  </a:lnTo>
                  <a:lnTo>
                    <a:pt x="1073518" y="1589963"/>
                  </a:lnTo>
                  <a:lnTo>
                    <a:pt x="1036624" y="1570266"/>
                  </a:lnTo>
                  <a:lnTo>
                    <a:pt x="996619" y="1558099"/>
                  </a:lnTo>
                  <a:lnTo>
                    <a:pt x="954608" y="1553946"/>
                  </a:lnTo>
                  <a:lnTo>
                    <a:pt x="905459" y="1559610"/>
                  </a:lnTo>
                  <a:lnTo>
                    <a:pt x="860336" y="1575727"/>
                  </a:lnTo>
                  <a:lnTo>
                    <a:pt x="820534" y="1601038"/>
                  </a:lnTo>
                  <a:lnTo>
                    <a:pt x="787336" y="1634223"/>
                  </a:lnTo>
                  <a:lnTo>
                    <a:pt x="762038" y="1674025"/>
                  </a:lnTo>
                  <a:lnTo>
                    <a:pt x="745909" y="1719148"/>
                  </a:lnTo>
                  <a:lnTo>
                    <a:pt x="740257" y="1768297"/>
                  </a:lnTo>
                  <a:lnTo>
                    <a:pt x="745909" y="1817446"/>
                  </a:lnTo>
                  <a:lnTo>
                    <a:pt x="762038" y="1862556"/>
                  </a:lnTo>
                  <a:lnTo>
                    <a:pt x="787336" y="1902358"/>
                  </a:lnTo>
                  <a:lnTo>
                    <a:pt x="820534" y="1935556"/>
                  </a:lnTo>
                  <a:lnTo>
                    <a:pt x="860336" y="1960854"/>
                  </a:lnTo>
                  <a:lnTo>
                    <a:pt x="905459" y="1976983"/>
                  </a:lnTo>
                  <a:lnTo>
                    <a:pt x="954608" y="1982647"/>
                  </a:lnTo>
                  <a:lnTo>
                    <a:pt x="1003744" y="1976983"/>
                  </a:lnTo>
                  <a:lnTo>
                    <a:pt x="1048867" y="1960854"/>
                  </a:lnTo>
                  <a:lnTo>
                    <a:pt x="1088669" y="1935556"/>
                  </a:lnTo>
                  <a:lnTo>
                    <a:pt x="1121867" y="1902358"/>
                  </a:lnTo>
                  <a:lnTo>
                    <a:pt x="1147165" y="1862556"/>
                  </a:lnTo>
                  <a:lnTo>
                    <a:pt x="1163294" y="1817446"/>
                  </a:lnTo>
                  <a:lnTo>
                    <a:pt x="1168946" y="1768297"/>
                  </a:lnTo>
                  <a:close/>
                </a:path>
                <a:path w="1804035" h="1983104">
                  <a:moveTo>
                    <a:pt x="1803768" y="1768297"/>
                  </a:moveTo>
                  <a:lnTo>
                    <a:pt x="1799602" y="1726285"/>
                  </a:lnTo>
                  <a:lnTo>
                    <a:pt x="1787448" y="1686267"/>
                  </a:lnTo>
                  <a:lnTo>
                    <a:pt x="1767751" y="1649374"/>
                  </a:lnTo>
                  <a:lnTo>
                    <a:pt x="1740979" y="1616722"/>
                  </a:lnTo>
                  <a:lnTo>
                    <a:pt x="1708340" y="1589963"/>
                  </a:lnTo>
                  <a:lnTo>
                    <a:pt x="1671447" y="1570266"/>
                  </a:lnTo>
                  <a:lnTo>
                    <a:pt x="1631429" y="1558099"/>
                  </a:lnTo>
                  <a:lnTo>
                    <a:pt x="1589417" y="1553946"/>
                  </a:lnTo>
                  <a:lnTo>
                    <a:pt x="1540268" y="1559610"/>
                  </a:lnTo>
                  <a:lnTo>
                    <a:pt x="1495145" y="1575727"/>
                  </a:lnTo>
                  <a:lnTo>
                    <a:pt x="1455343" y="1601038"/>
                  </a:lnTo>
                  <a:lnTo>
                    <a:pt x="1422158" y="1634223"/>
                  </a:lnTo>
                  <a:lnTo>
                    <a:pt x="1396847" y="1674025"/>
                  </a:lnTo>
                  <a:lnTo>
                    <a:pt x="1380731" y="1719148"/>
                  </a:lnTo>
                  <a:lnTo>
                    <a:pt x="1375067" y="1768297"/>
                  </a:lnTo>
                  <a:lnTo>
                    <a:pt x="1380731" y="1817446"/>
                  </a:lnTo>
                  <a:lnTo>
                    <a:pt x="1396847" y="1862556"/>
                  </a:lnTo>
                  <a:lnTo>
                    <a:pt x="1422158" y="1902358"/>
                  </a:lnTo>
                  <a:lnTo>
                    <a:pt x="1455343" y="1935556"/>
                  </a:lnTo>
                  <a:lnTo>
                    <a:pt x="1495145" y="1960854"/>
                  </a:lnTo>
                  <a:lnTo>
                    <a:pt x="1540268" y="1976983"/>
                  </a:lnTo>
                  <a:lnTo>
                    <a:pt x="1589417" y="1982647"/>
                  </a:lnTo>
                  <a:lnTo>
                    <a:pt x="1638566" y="1976983"/>
                  </a:lnTo>
                  <a:lnTo>
                    <a:pt x="1683677" y="1960854"/>
                  </a:lnTo>
                  <a:lnTo>
                    <a:pt x="1723478" y="1935556"/>
                  </a:lnTo>
                  <a:lnTo>
                    <a:pt x="1756676" y="1902358"/>
                  </a:lnTo>
                  <a:lnTo>
                    <a:pt x="1781975" y="1862556"/>
                  </a:lnTo>
                  <a:lnTo>
                    <a:pt x="1798104" y="1817446"/>
                  </a:lnTo>
                  <a:lnTo>
                    <a:pt x="1803768" y="17682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7146" y="1660702"/>
              <a:ext cx="2640330" cy="429259"/>
            </a:xfrm>
            <a:custGeom>
              <a:avLst/>
              <a:gdLst/>
              <a:ahLst/>
              <a:cxnLst/>
              <a:rect l="l" t="t" r="r" b="b"/>
              <a:pathLst>
                <a:path w="2640329" h="429260">
                  <a:moveTo>
                    <a:pt x="428701" y="214350"/>
                  </a:moveTo>
                  <a:lnTo>
                    <a:pt x="424535" y="172339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88"/>
                  </a:lnTo>
                  <a:lnTo>
                    <a:pt x="333273" y="36017"/>
                  </a:lnTo>
                  <a:lnTo>
                    <a:pt x="296379" y="16319"/>
                  </a:lnTo>
                  <a:lnTo>
                    <a:pt x="256362" y="4165"/>
                  </a:lnTo>
                  <a:lnTo>
                    <a:pt x="214350" y="0"/>
                  </a:lnTo>
                  <a:lnTo>
                    <a:pt x="165201" y="5664"/>
                  </a:lnTo>
                  <a:lnTo>
                    <a:pt x="120078" y="21793"/>
                  </a:lnTo>
                  <a:lnTo>
                    <a:pt x="80276" y="47091"/>
                  </a:lnTo>
                  <a:lnTo>
                    <a:pt x="47091" y="80289"/>
                  </a:lnTo>
                  <a:lnTo>
                    <a:pt x="21780" y="120091"/>
                  </a:lnTo>
                  <a:lnTo>
                    <a:pt x="5664" y="165201"/>
                  </a:lnTo>
                  <a:lnTo>
                    <a:pt x="0" y="214350"/>
                  </a:lnTo>
                  <a:lnTo>
                    <a:pt x="5664" y="263499"/>
                  </a:lnTo>
                  <a:lnTo>
                    <a:pt x="21780" y="308622"/>
                  </a:lnTo>
                  <a:lnTo>
                    <a:pt x="47091" y="348424"/>
                  </a:lnTo>
                  <a:lnTo>
                    <a:pt x="80276" y="381609"/>
                  </a:lnTo>
                  <a:lnTo>
                    <a:pt x="120078" y="406920"/>
                  </a:lnTo>
                  <a:lnTo>
                    <a:pt x="165201" y="423037"/>
                  </a:lnTo>
                  <a:lnTo>
                    <a:pt x="214350" y="428701"/>
                  </a:lnTo>
                  <a:lnTo>
                    <a:pt x="263499" y="423037"/>
                  </a:lnTo>
                  <a:lnTo>
                    <a:pt x="308610" y="406920"/>
                  </a:lnTo>
                  <a:lnTo>
                    <a:pt x="348411" y="381609"/>
                  </a:lnTo>
                  <a:lnTo>
                    <a:pt x="381609" y="348424"/>
                  </a:lnTo>
                  <a:lnTo>
                    <a:pt x="406908" y="308622"/>
                  </a:lnTo>
                  <a:lnTo>
                    <a:pt x="423037" y="263499"/>
                  </a:lnTo>
                  <a:lnTo>
                    <a:pt x="428701" y="214350"/>
                  </a:lnTo>
                  <a:close/>
                </a:path>
                <a:path w="2640329" h="429260">
                  <a:moveTo>
                    <a:pt x="2640177" y="214350"/>
                  </a:moveTo>
                  <a:lnTo>
                    <a:pt x="2636012" y="172339"/>
                  </a:lnTo>
                  <a:lnTo>
                    <a:pt x="2623858" y="132321"/>
                  </a:lnTo>
                  <a:lnTo>
                    <a:pt x="2604160" y="95427"/>
                  </a:lnTo>
                  <a:lnTo>
                    <a:pt x="2577388" y="62788"/>
                  </a:lnTo>
                  <a:lnTo>
                    <a:pt x="2544749" y="36017"/>
                  </a:lnTo>
                  <a:lnTo>
                    <a:pt x="2507856" y="16319"/>
                  </a:lnTo>
                  <a:lnTo>
                    <a:pt x="2467838" y="4165"/>
                  </a:lnTo>
                  <a:lnTo>
                    <a:pt x="2425827" y="0"/>
                  </a:lnTo>
                  <a:lnTo>
                    <a:pt x="2376678" y="5664"/>
                  </a:lnTo>
                  <a:lnTo>
                    <a:pt x="2331555" y="21793"/>
                  </a:lnTo>
                  <a:lnTo>
                    <a:pt x="2291753" y="47091"/>
                  </a:lnTo>
                  <a:lnTo>
                    <a:pt x="2258568" y="80289"/>
                  </a:lnTo>
                  <a:lnTo>
                    <a:pt x="2233257" y="120091"/>
                  </a:lnTo>
                  <a:lnTo>
                    <a:pt x="2217128" y="165201"/>
                  </a:lnTo>
                  <a:lnTo>
                    <a:pt x="2211476" y="214350"/>
                  </a:lnTo>
                  <a:lnTo>
                    <a:pt x="2217128" y="263499"/>
                  </a:lnTo>
                  <a:lnTo>
                    <a:pt x="2233257" y="308622"/>
                  </a:lnTo>
                  <a:lnTo>
                    <a:pt x="2258568" y="348424"/>
                  </a:lnTo>
                  <a:lnTo>
                    <a:pt x="2291753" y="381609"/>
                  </a:lnTo>
                  <a:lnTo>
                    <a:pt x="2331555" y="406920"/>
                  </a:lnTo>
                  <a:lnTo>
                    <a:pt x="2376678" y="423037"/>
                  </a:lnTo>
                  <a:lnTo>
                    <a:pt x="2425827" y="428701"/>
                  </a:lnTo>
                  <a:lnTo>
                    <a:pt x="2474976" y="423037"/>
                  </a:lnTo>
                  <a:lnTo>
                    <a:pt x="2520086" y="406920"/>
                  </a:lnTo>
                  <a:lnTo>
                    <a:pt x="2559888" y="381609"/>
                  </a:lnTo>
                  <a:lnTo>
                    <a:pt x="2593086" y="348424"/>
                  </a:lnTo>
                  <a:lnTo>
                    <a:pt x="2618384" y="308622"/>
                  </a:lnTo>
                  <a:lnTo>
                    <a:pt x="2634513" y="263499"/>
                  </a:lnTo>
                  <a:lnTo>
                    <a:pt x="2640177" y="21435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58623" y="3214661"/>
              <a:ext cx="429259" cy="1983105"/>
            </a:xfrm>
            <a:custGeom>
              <a:avLst/>
              <a:gdLst/>
              <a:ahLst/>
              <a:cxnLst/>
              <a:rect l="l" t="t" r="r" b="b"/>
              <a:pathLst>
                <a:path w="429259" h="1983104">
                  <a:moveTo>
                    <a:pt x="428701" y="1768297"/>
                  </a:moveTo>
                  <a:lnTo>
                    <a:pt x="424535" y="1726285"/>
                  </a:lnTo>
                  <a:lnTo>
                    <a:pt x="412381" y="1686267"/>
                  </a:lnTo>
                  <a:lnTo>
                    <a:pt x="392684" y="1649374"/>
                  </a:lnTo>
                  <a:lnTo>
                    <a:pt x="365912" y="1616722"/>
                  </a:lnTo>
                  <a:lnTo>
                    <a:pt x="333273" y="1589963"/>
                  </a:lnTo>
                  <a:lnTo>
                    <a:pt x="296379" y="1570266"/>
                  </a:lnTo>
                  <a:lnTo>
                    <a:pt x="256362" y="1558099"/>
                  </a:lnTo>
                  <a:lnTo>
                    <a:pt x="214350" y="1553946"/>
                  </a:lnTo>
                  <a:lnTo>
                    <a:pt x="165201" y="1559610"/>
                  </a:lnTo>
                  <a:lnTo>
                    <a:pt x="120078" y="1575727"/>
                  </a:lnTo>
                  <a:lnTo>
                    <a:pt x="80276" y="1601038"/>
                  </a:lnTo>
                  <a:lnTo>
                    <a:pt x="47091" y="1634223"/>
                  </a:lnTo>
                  <a:lnTo>
                    <a:pt x="21780" y="1674025"/>
                  </a:lnTo>
                  <a:lnTo>
                    <a:pt x="5651" y="1719148"/>
                  </a:lnTo>
                  <a:lnTo>
                    <a:pt x="0" y="1768297"/>
                  </a:lnTo>
                  <a:lnTo>
                    <a:pt x="5651" y="1817446"/>
                  </a:lnTo>
                  <a:lnTo>
                    <a:pt x="21780" y="1862556"/>
                  </a:lnTo>
                  <a:lnTo>
                    <a:pt x="47091" y="1902358"/>
                  </a:lnTo>
                  <a:lnTo>
                    <a:pt x="80276" y="1935556"/>
                  </a:lnTo>
                  <a:lnTo>
                    <a:pt x="120078" y="1960854"/>
                  </a:lnTo>
                  <a:lnTo>
                    <a:pt x="165201" y="1976983"/>
                  </a:lnTo>
                  <a:lnTo>
                    <a:pt x="214350" y="1982647"/>
                  </a:lnTo>
                  <a:lnTo>
                    <a:pt x="263499" y="1976983"/>
                  </a:lnTo>
                  <a:lnTo>
                    <a:pt x="308610" y="1960854"/>
                  </a:lnTo>
                  <a:lnTo>
                    <a:pt x="348411" y="1935556"/>
                  </a:lnTo>
                  <a:lnTo>
                    <a:pt x="381609" y="1902358"/>
                  </a:lnTo>
                  <a:lnTo>
                    <a:pt x="406908" y="1862556"/>
                  </a:lnTo>
                  <a:lnTo>
                    <a:pt x="423037" y="1817446"/>
                  </a:lnTo>
                  <a:lnTo>
                    <a:pt x="428701" y="1768297"/>
                  </a:lnTo>
                  <a:close/>
                </a:path>
                <a:path w="429259" h="1983104">
                  <a:moveTo>
                    <a:pt x="428701" y="991323"/>
                  </a:moveTo>
                  <a:lnTo>
                    <a:pt x="424535" y="949312"/>
                  </a:lnTo>
                  <a:lnTo>
                    <a:pt x="412381" y="909294"/>
                  </a:lnTo>
                  <a:lnTo>
                    <a:pt x="392684" y="872401"/>
                  </a:lnTo>
                  <a:lnTo>
                    <a:pt x="365912" y="839749"/>
                  </a:lnTo>
                  <a:lnTo>
                    <a:pt x="333273" y="812977"/>
                  </a:lnTo>
                  <a:lnTo>
                    <a:pt x="296379" y="793280"/>
                  </a:lnTo>
                  <a:lnTo>
                    <a:pt x="256362" y="781126"/>
                  </a:lnTo>
                  <a:lnTo>
                    <a:pt x="214350" y="776973"/>
                  </a:lnTo>
                  <a:lnTo>
                    <a:pt x="165201" y="782624"/>
                  </a:lnTo>
                  <a:lnTo>
                    <a:pt x="120078" y="798753"/>
                  </a:lnTo>
                  <a:lnTo>
                    <a:pt x="80276" y="824064"/>
                  </a:lnTo>
                  <a:lnTo>
                    <a:pt x="47091" y="857250"/>
                  </a:lnTo>
                  <a:lnTo>
                    <a:pt x="21780" y="897051"/>
                  </a:lnTo>
                  <a:lnTo>
                    <a:pt x="5651" y="942174"/>
                  </a:lnTo>
                  <a:lnTo>
                    <a:pt x="0" y="991323"/>
                  </a:lnTo>
                  <a:lnTo>
                    <a:pt x="5651" y="1040472"/>
                  </a:lnTo>
                  <a:lnTo>
                    <a:pt x="21780" y="1085583"/>
                  </a:lnTo>
                  <a:lnTo>
                    <a:pt x="47091" y="1125385"/>
                  </a:lnTo>
                  <a:lnTo>
                    <a:pt x="80276" y="1158582"/>
                  </a:lnTo>
                  <a:lnTo>
                    <a:pt x="120078" y="1183881"/>
                  </a:lnTo>
                  <a:lnTo>
                    <a:pt x="165201" y="1200010"/>
                  </a:lnTo>
                  <a:lnTo>
                    <a:pt x="214350" y="1205674"/>
                  </a:lnTo>
                  <a:lnTo>
                    <a:pt x="263499" y="1200010"/>
                  </a:lnTo>
                  <a:lnTo>
                    <a:pt x="308610" y="1183881"/>
                  </a:lnTo>
                  <a:lnTo>
                    <a:pt x="348411" y="1158582"/>
                  </a:lnTo>
                  <a:lnTo>
                    <a:pt x="381609" y="1125385"/>
                  </a:lnTo>
                  <a:lnTo>
                    <a:pt x="406908" y="1085583"/>
                  </a:lnTo>
                  <a:lnTo>
                    <a:pt x="423037" y="1040472"/>
                  </a:lnTo>
                  <a:lnTo>
                    <a:pt x="428701" y="991323"/>
                  </a:lnTo>
                  <a:close/>
                </a:path>
                <a:path w="429259" h="1983104">
                  <a:moveTo>
                    <a:pt x="428701" y="214337"/>
                  </a:moveTo>
                  <a:lnTo>
                    <a:pt x="424535" y="172326"/>
                  </a:lnTo>
                  <a:lnTo>
                    <a:pt x="412381" y="132321"/>
                  </a:lnTo>
                  <a:lnTo>
                    <a:pt x="392684" y="95427"/>
                  </a:lnTo>
                  <a:lnTo>
                    <a:pt x="365912" y="62776"/>
                  </a:lnTo>
                  <a:lnTo>
                    <a:pt x="333273" y="36004"/>
                  </a:lnTo>
                  <a:lnTo>
                    <a:pt x="296379" y="16306"/>
                  </a:lnTo>
                  <a:lnTo>
                    <a:pt x="256362" y="4152"/>
                  </a:lnTo>
                  <a:lnTo>
                    <a:pt x="214350" y="0"/>
                  </a:lnTo>
                  <a:lnTo>
                    <a:pt x="165201" y="5651"/>
                  </a:lnTo>
                  <a:lnTo>
                    <a:pt x="120078" y="21780"/>
                  </a:lnTo>
                  <a:lnTo>
                    <a:pt x="80276" y="47078"/>
                  </a:lnTo>
                  <a:lnTo>
                    <a:pt x="47091" y="80276"/>
                  </a:lnTo>
                  <a:lnTo>
                    <a:pt x="21780" y="120078"/>
                  </a:lnTo>
                  <a:lnTo>
                    <a:pt x="5651" y="165201"/>
                  </a:lnTo>
                  <a:lnTo>
                    <a:pt x="0" y="214337"/>
                  </a:lnTo>
                  <a:lnTo>
                    <a:pt x="5651" y="263486"/>
                  </a:lnTo>
                  <a:lnTo>
                    <a:pt x="21780" y="308610"/>
                  </a:lnTo>
                  <a:lnTo>
                    <a:pt x="47091" y="348411"/>
                  </a:lnTo>
                  <a:lnTo>
                    <a:pt x="80276" y="381609"/>
                  </a:lnTo>
                  <a:lnTo>
                    <a:pt x="120078" y="406908"/>
                  </a:lnTo>
                  <a:lnTo>
                    <a:pt x="165201" y="423037"/>
                  </a:lnTo>
                  <a:lnTo>
                    <a:pt x="214350" y="428688"/>
                  </a:lnTo>
                  <a:lnTo>
                    <a:pt x="263499" y="423037"/>
                  </a:lnTo>
                  <a:lnTo>
                    <a:pt x="308610" y="406908"/>
                  </a:lnTo>
                  <a:lnTo>
                    <a:pt x="348411" y="381609"/>
                  </a:lnTo>
                  <a:lnTo>
                    <a:pt x="381609" y="348411"/>
                  </a:lnTo>
                  <a:lnTo>
                    <a:pt x="406908" y="308610"/>
                  </a:lnTo>
                  <a:lnTo>
                    <a:pt x="423037" y="263486"/>
                  </a:lnTo>
                  <a:lnTo>
                    <a:pt x="428701" y="2143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50199" y="1396149"/>
              <a:ext cx="3882390" cy="4237355"/>
            </a:xfrm>
            <a:custGeom>
              <a:avLst/>
              <a:gdLst/>
              <a:ahLst/>
              <a:cxnLst/>
              <a:rect l="l" t="t" r="r" b="b"/>
              <a:pathLst>
                <a:path w="3882390" h="4237355">
                  <a:moveTo>
                    <a:pt x="0" y="647012"/>
                  </a:moveTo>
                  <a:lnTo>
                    <a:pt x="1774" y="598725"/>
                  </a:lnTo>
                  <a:lnTo>
                    <a:pt x="7015" y="551402"/>
                  </a:lnTo>
                  <a:lnTo>
                    <a:pt x="15596" y="505167"/>
                  </a:lnTo>
                  <a:lnTo>
                    <a:pt x="27393" y="460147"/>
                  </a:lnTo>
                  <a:lnTo>
                    <a:pt x="42281" y="416465"/>
                  </a:lnTo>
                  <a:lnTo>
                    <a:pt x="60134" y="374248"/>
                  </a:lnTo>
                  <a:lnTo>
                    <a:pt x="80828" y="333620"/>
                  </a:lnTo>
                  <a:lnTo>
                    <a:pt x="104237" y="294707"/>
                  </a:lnTo>
                  <a:lnTo>
                    <a:pt x="130236" y="257633"/>
                  </a:lnTo>
                  <a:lnTo>
                    <a:pt x="158701" y="222524"/>
                  </a:lnTo>
                  <a:lnTo>
                    <a:pt x="189505" y="189505"/>
                  </a:lnTo>
                  <a:lnTo>
                    <a:pt x="222524" y="158701"/>
                  </a:lnTo>
                  <a:lnTo>
                    <a:pt x="257633" y="130237"/>
                  </a:lnTo>
                  <a:lnTo>
                    <a:pt x="294707" y="104237"/>
                  </a:lnTo>
                  <a:lnTo>
                    <a:pt x="333620" y="80828"/>
                  </a:lnTo>
                  <a:lnTo>
                    <a:pt x="374248" y="60135"/>
                  </a:lnTo>
                  <a:lnTo>
                    <a:pt x="416465" y="42281"/>
                  </a:lnTo>
                  <a:lnTo>
                    <a:pt x="460146" y="27393"/>
                  </a:lnTo>
                  <a:lnTo>
                    <a:pt x="505167" y="15596"/>
                  </a:lnTo>
                  <a:lnTo>
                    <a:pt x="551401" y="7015"/>
                  </a:lnTo>
                  <a:lnTo>
                    <a:pt x="598725" y="1774"/>
                  </a:lnTo>
                  <a:lnTo>
                    <a:pt x="647012" y="0"/>
                  </a:lnTo>
                  <a:lnTo>
                    <a:pt x="3234987" y="0"/>
                  </a:lnTo>
                  <a:lnTo>
                    <a:pt x="3286219" y="2030"/>
                  </a:lnTo>
                  <a:lnTo>
                    <a:pt x="3336813" y="8060"/>
                  </a:lnTo>
                  <a:lnTo>
                    <a:pt x="3386550" y="18000"/>
                  </a:lnTo>
                  <a:lnTo>
                    <a:pt x="3435214" y="31760"/>
                  </a:lnTo>
                  <a:lnTo>
                    <a:pt x="3482587" y="49250"/>
                  </a:lnTo>
                  <a:lnTo>
                    <a:pt x="3528453" y="70381"/>
                  </a:lnTo>
                  <a:lnTo>
                    <a:pt x="3572594" y="95062"/>
                  </a:lnTo>
                  <a:lnTo>
                    <a:pt x="3614793" y="123203"/>
                  </a:lnTo>
                  <a:lnTo>
                    <a:pt x="3654832" y="154714"/>
                  </a:lnTo>
                  <a:lnTo>
                    <a:pt x="3692494" y="189505"/>
                  </a:lnTo>
                  <a:lnTo>
                    <a:pt x="3727286" y="227168"/>
                  </a:lnTo>
                  <a:lnTo>
                    <a:pt x="3758797" y="267207"/>
                  </a:lnTo>
                  <a:lnTo>
                    <a:pt x="3786937" y="309405"/>
                  </a:lnTo>
                  <a:lnTo>
                    <a:pt x="3811618" y="353546"/>
                  </a:lnTo>
                  <a:lnTo>
                    <a:pt x="3832749" y="399411"/>
                  </a:lnTo>
                  <a:lnTo>
                    <a:pt x="3850239" y="446785"/>
                  </a:lnTo>
                  <a:lnTo>
                    <a:pt x="3863999" y="495449"/>
                  </a:lnTo>
                  <a:lnTo>
                    <a:pt x="3873939" y="545186"/>
                  </a:lnTo>
                  <a:lnTo>
                    <a:pt x="3879969" y="595780"/>
                  </a:lnTo>
                  <a:lnTo>
                    <a:pt x="3881999" y="647012"/>
                  </a:lnTo>
                  <a:lnTo>
                    <a:pt x="3881999" y="3590187"/>
                  </a:lnTo>
                  <a:lnTo>
                    <a:pt x="3880225" y="3638474"/>
                  </a:lnTo>
                  <a:lnTo>
                    <a:pt x="3874984" y="3685798"/>
                  </a:lnTo>
                  <a:lnTo>
                    <a:pt x="3866403" y="3732032"/>
                  </a:lnTo>
                  <a:lnTo>
                    <a:pt x="3854606" y="3777053"/>
                  </a:lnTo>
                  <a:lnTo>
                    <a:pt x="3839718" y="3820734"/>
                  </a:lnTo>
                  <a:lnTo>
                    <a:pt x="3821864" y="3862951"/>
                  </a:lnTo>
                  <a:lnTo>
                    <a:pt x="3801171" y="3903579"/>
                  </a:lnTo>
                  <a:lnTo>
                    <a:pt x="3777762" y="3942492"/>
                  </a:lnTo>
                  <a:lnTo>
                    <a:pt x="3751763" y="3979566"/>
                  </a:lnTo>
                  <a:lnTo>
                    <a:pt x="3723298" y="4014675"/>
                  </a:lnTo>
                  <a:lnTo>
                    <a:pt x="3692494" y="4047694"/>
                  </a:lnTo>
                  <a:lnTo>
                    <a:pt x="3659475" y="4078498"/>
                  </a:lnTo>
                  <a:lnTo>
                    <a:pt x="3624366" y="4106963"/>
                  </a:lnTo>
                  <a:lnTo>
                    <a:pt x="3587292" y="4132962"/>
                  </a:lnTo>
                  <a:lnTo>
                    <a:pt x="3548379" y="4156371"/>
                  </a:lnTo>
                  <a:lnTo>
                    <a:pt x="3507751" y="4177064"/>
                  </a:lnTo>
                  <a:lnTo>
                    <a:pt x="3465534" y="4194918"/>
                  </a:lnTo>
                  <a:lnTo>
                    <a:pt x="3421853" y="4209806"/>
                  </a:lnTo>
                  <a:lnTo>
                    <a:pt x="3376832" y="4221603"/>
                  </a:lnTo>
                  <a:lnTo>
                    <a:pt x="3330598" y="4230184"/>
                  </a:lnTo>
                  <a:lnTo>
                    <a:pt x="3283274" y="4235425"/>
                  </a:lnTo>
                  <a:lnTo>
                    <a:pt x="3234987" y="4237199"/>
                  </a:lnTo>
                  <a:lnTo>
                    <a:pt x="647012" y="4237199"/>
                  </a:lnTo>
                  <a:lnTo>
                    <a:pt x="598725" y="4235425"/>
                  </a:lnTo>
                  <a:lnTo>
                    <a:pt x="551401" y="4230184"/>
                  </a:lnTo>
                  <a:lnTo>
                    <a:pt x="505167" y="4221603"/>
                  </a:lnTo>
                  <a:lnTo>
                    <a:pt x="460146" y="4209806"/>
                  </a:lnTo>
                  <a:lnTo>
                    <a:pt x="416465" y="4194918"/>
                  </a:lnTo>
                  <a:lnTo>
                    <a:pt x="374248" y="4177064"/>
                  </a:lnTo>
                  <a:lnTo>
                    <a:pt x="333620" y="4156371"/>
                  </a:lnTo>
                  <a:lnTo>
                    <a:pt x="294707" y="4132962"/>
                  </a:lnTo>
                  <a:lnTo>
                    <a:pt x="257633" y="4106963"/>
                  </a:lnTo>
                  <a:lnTo>
                    <a:pt x="222524" y="4078498"/>
                  </a:lnTo>
                  <a:lnTo>
                    <a:pt x="189505" y="4047694"/>
                  </a:lnTo>
                  <a:lnTo>
                    <a:pt x="158701" y="4014675"/>
                  </a:lnTo>
                  <a:lnTo>
                    <a:pt x="130236" y="3979566"/>
                  </a:lnTo>
                  <a:lnTo>
                    <a:pt x="104237" y="3942492"/>
                  </a:lnTo>
                  <a:lnTo>
                    <a:pt x="80828" y="3903579"/>
                  </a:lnTo>
                  <a:lnTo>
                    <a:pt x="60134" y="3862951"/>
                  </a:lnTo>
                  <a:lnTo>
                    <a:pt x="42281" y="3820734"/>
                  </a:lnTo>
                  <a:lnTo>
                    <a:pt x="27393" y="3777053"/>
                  </a:lnTo>
                  <a:lnTo>
                    <a:pt x="15596" y="3732032"/>
                  </a:lnTo>
                  <a:lnTo>
                    <a:pt x="7015" y="3685798"/>
                  </a:lnTo>
                  <a:lnTo>
                    <a:pt x="1774" y="3638474"/>
                  </a:lnTo>
                  <a:lnTo>
                    <a:pt x="0" y="3590187"/>
                  </a:lnTo>
                  <a:lnTo>
                    <a:pt x="0" y="647012"/>
                  </a:lnTo>
                  <a:close/>
                </a:path>
              </a:pathLst>
            </a:custGeom>
            <a:ln w="2857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2983350" y="3214650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4"/>
                </a:lnTo>
                <a:lnTo>
                  <a:pt x="21786" y="120083"/>
                </a:lnTo>
                <a:lnTo>
                  <a:pt x="5661" y="165201"/>
                </a:lnTo>
                <a:lnTo>
                  <a:pt x="0" y="214349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4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4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49"/>
                </a:lnTo>
                <a:lnTo>
                  <a:pt x="424543" y="172336"/>
                </a:lnTo>
                <a:lnTo>
                  <a:pt x="412383" y="132321"/>
                </a:lnTo>
                <a:lnTo>
                  <a:pt x="392686" y="95427"/>
                </a:lnTo>
                <a:lnTo>
                  <a:pt x="365917" y="62781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3350" y="4768599"/>
            <a:ext cx="429259" cy="429259"/>
          </a:xfrm>
          <a:custGeom>
            <a:avLst/>
            <a:gdLst/>
            <a:ahLst/>
            <a:cxnLst/>
            <a:rect l="l" t="t" r="r" b="b"/>
            <a:pathLst>
              <a:path w="429260" h="429260">
                <a:moveTo>
                  <a:pt x="214349" y="0"/>
                </a:moveTo>
                <a:lnTo>
                  <a:pt x="165201" y="5661"/>
                </a:lnTo>
                <a:lnTo>
                  <a:pt x="120083" y="21786"/>
                </a:lnTo>
                <a:lnTo>
                  <a:pt x="80284" y="47090"/>
                </a:lnTo>
                <a:lnTo>
                  <a:pt x="47090" y="80285"/>
                </a:lnTo>
                <a:lnTo>
                  <a:pt x="21786" y="120084"/>
                </a:lnTo>
                <a:lnTo>
                  <a:pt x="5661" y="165201"/>
                </a:lnTo>
                <a:lnTo>
                  <a:pt x="0" y="214350"/>
                </a:lnTo>
                <a:lnTo>
                  <a:pt x="5661" y="263498"/>
                </a:lnTo>
                <a:lnTo>
                  <a:pt x="21786" y="308615"/>
                </a:lnTo>
                <a:lnTo>
                  <a:pt x="47090" y="348415"/>
                </a:lnTo>
                <a:lnTo>
                  <a:pt x="80284" y="381609"/>
                </a:lnTo>
                <a:lnTo>
                  <a:pt x="120083" y="406913"/>
                </a:lnTo>
                <a:lnTo>
                  <a:pt x="165201" y="423038"/>
                </a:lnTo>
                <a:lnTo>
                  <a:pt x="214349" y="428699"/>
                </a:lnTo>
                <a:lnTo>
                  <a:pt x="263498" y="423038"/>
                </a:lnTo>
                <a:lnTo>
                  <a:pt x="308615" y="406913"/>
                </a:lnTo>
                <a:lnTo>
                  <a:pt x="348414" y="381609"/>
                </a:lnTo>
                <a:lnTo>
                  <a:pt x="381609" y="348415"/>
                </a:lnTo>
                <a:lnTo>
                  <a:pt x="406913" y="308615"/>
                </a:lnTo>
                <a:lnTo>
                  <a:pt x="423038" y="263498"/>
                </a:lnTo>
                <a:lnTo>
                  <a:pt x="428699" y="214350"/>
                </a:lnTo>
                <a:lnTo>
                  <a:pt x="424543" y="172337"/>
                </a:lnTo>
                <a:lnTo>
                  <a:pt x="412383" y="132322"/>
                </a:lnTo>
                <a:lnTo>
                  <a:pt x="392686" y="95429"/>
                </a:lnTo>
                <a:lnTo>
                  <a:pt x="365917" y="62782"/>
                </a:lnTo>
                <a:lnTo>
                  <a:pt x="333270" y="36013"/>
                </a:lnTo>
                <a:lnTo>
                  <a:pt x="296377" y="16316"/>
                </a:lnTo>
                <a:lnTo>
                  <a:pt x="256362" y="4156"/>
                </a:lnTo>
                <a:lnTo>
                  <a:pt x="214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342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000000"/>
                </a:solidFill>
                <a:latin typeface="Tahoma"/>
                <a:cs typeface="Tahoma"/>
              </a:rPr>
              <a:t>Gestalt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000000"/>
                </a:solidFill>
                <a:latin typeface="Tahoma"/>
                <a:cs typeface="Tahoma"/>
              </a:rPr>
              <a:t>Laws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4" y="1105374"/>
            <a:ext cx="8895149" cy="48126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3425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solidFill>
                  <a:srgbClr val="000000"/>
                </a:solidFill>
                <a:latin typeface="Tahoma"/>
                <a:cs typeface="Tahoma"/>
              </a:rPr>
              <a:t>Gestalt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000000"/>
                </a:solidFill>
                <a:latin typeface="Tahoma"/>
                <a:cs typeface="Tahoma"/>
              </a:rPr>
              <a:t>Laws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10162" y="955000"/>
            <a:ext cx="6440170" cy="5033010"/>
            <a:chOff x="1510162" y="955000"/>
            <a:chExt cx="6440170" cy="50330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8374" y="955000"/>
              <a:ext cx="5468800" cy="49479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4924" y="2582999"/>
              <a:ext cx="6266815" cy="1700530"/>
            </a:xfrm>
            <a:custGeom>
              <a:avLst/>
              <a:gdLst/>
              <a:ahLst/>
              <a:cxnLst/>
              <a:rect l="l" t="t" r="r" b="b"/>
              <a:pathLst>
                <a:path w="6266815" h="1700529">
                  <a:moveTo>
                    <a:pt x="6266700" y="0"/>
                  </a:moveTo>
                  <a:lnTo>
                    <a:pt x="0" y="0"/>
                  </a:lnTo>
                  <a:lnTo>
                    <a:pt x="0" y="1700100"/>
                  </a:lnTo>
                  <a:lnTo>
                    <a:pt x="6266700" y="1700100"/>
                  </a:lnTo>
                  <a:lnTo>
                    <a:pt x="6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14924" y="2582999"/>
              <a:ext cx="6266815" cy="1700530"/>
            </a:xfrm>
            <a:custGeom>
              <a:avLst/>
              <a:gdLst/>
              <a:ahLst/>
              <a:cxnLst/>
              <a:rect l="l" t="t" r="r" b="b"/>
              <a:pathLst>
                <a:path w="6266815" h="1700529">
                  <a:moveTo>
                    <a:pt x="0" y="0"/>
                  </a:moveTo>
                  <a:lnTo>
                    <a:pt x="6266699" y="0"/>
                  </a:lnTo>
                  <a:lnTo>
                    <a:pt x="6266699" y="1700099"/>
                  </a:lnTo>
                  <a:lnTo>
                    <a:pt x="0" y="170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8374" y="4283100"/>
              <a:ext cx="6266815" cy="1700530"/>
            </a:xfrm>
            <a:custGeom>
              <a:avLst/>
              <a:gdLst/>
              <a:ahLst/>
              <a:cxnLst/>
              <a:rect l="l" t="t" r="r" b="b"/>
              <a:pathLst>
                <a:path w="6266815" h="1700529">
                  <a:moveTo>
                    <a:pt x="6266700" y="0"/>
                  </a:moveTo>
                  <a:lnTo>
                    <a:pt x="0" y="0"/>
                  </a:lnTo>
                  <a:lnTo>
                    <a:pt x="0" y="1700099"/>
                  </a:lnTo>
                  <a:lnTo>
                    <a:pt x="6266700" y="1700099"/>
                  </a:lnTo>
                  <a:lnTo>
                    <a:pt x="6266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8374" y="4283099"/>
              <a:ext cx="6266815" cy="1700530"/>
            </a:xfrm>
            <a:custGeom>
              <a:avLst/>
              <a:gdLst/>
              <a:ahLst/>
              <a:cxnLst/>
              <a:rect l="l" t="t" r="r" b="b"/>
              <a:pathLst>
                <a:path w="6266815" h="1700529">
                  <a:moveTo>
                    <a:pt x="0" y="0"/>
                  </a:moveTo>
                  <a:lnTo>
                    <a:pt x="6266699" y="0"/>
                  </a:lnTo>
                  <a:lnTo>
                    <a:pt x="6266699" y="1700099"/>
                  </a:lnTo>
                  <a:lnTo>
                    <a:pt x="0" y="1700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50487"/>
            <a:ext cx="9144000" cy="265702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47" y="3931302"/>
            <a:ext cx="9086152" cy="276849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5045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65" dirty="0">
                <a:solidFill>
                  <a:srgbClr val="000000"/>
                </a:solidFill>
                <a:latin typeface="Tahoma"/>
                <a:cs typeface="Tahoma"/>
              </a:rPr>
              <a:t>Continuity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5" dirty="0">
                <a:solidFill>
                  <a:srgbClr val="000000"/>
                </a:solidFill>
                <a:latin typeface="Tahoma"/>
                <a:cs typeface="Tahoma"/>
              </a:rPr>
              <a:t>for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20" dirty="0">
                <a:solidFill>
                  <a:srgbClr val="000000"/>
                </a:solidFill>
                <a:latin typeface="Tahoma"/>
                <a:cs typeface="Tahoma"/>
              </a:rPr>
              <a:t>line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5" dirty="0">
                <a:solidFill>
                  <a:srgbClr val="000000"/>
                </a:solidFill>
                <a:latin typeface="Tahoma"/>
                <a:cs typeface="Tahoma"/>
              </a:rPr>
              <a:t>following</a:t>
            </a:r>
            <a:endParaRPr sz="28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8518"/>
            <a:ext cx="9144000" cy="47911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805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45" dirty="0">
                <a:solidFill>
                  <a:srgbClr val="000000"/>
                </a:solidFill>
                <a:latin typeface="Tahoma"/>
                <a:cs typeface="Tahoma"/>
              </a:rPr>
              <a:t>Patterns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1700" y="1461225"/>
            <a:ext cx="8407400" cy="4627245"/>
            <a:chOff x="311700" y="1461225"/>
            <a:chExt cx="8407400" cy="4627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1646175"/>
              <a:ext cx="8295600" cy="41148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61574" y="1461225"/>
              <a:ext cx="4257040" cy="4627245"/>
            </a:xfrm>
            <a:custGeom>
              <a:avLst/>
              <a:gdLst/>
              <a:ahLst/>
              <a:cxnLst/>
              <a:rect l="l" t="t" r="r" b="b"/>
              <a:pathLst>
                <a:path w="4257040" h="4627245">
                  <a:moveTo>
                    <a:pt x="4257000" y="0"/>
                  </a:moveTo>
                  <a:lnTo>
                    <a:pt x="0" y="0"/>
                  </a:lnTo>
                  <a:lnTo>
                    <a:pt x="0" y="4627200"/>
                  </a:lnTo>
                  <a:lnTo>
                    <a:pt x="4257000" y="4627200"/>
                  </a:lnTo>
                  <a:lnTo>
                    <a:pt x="425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805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45" dirty="0">
                <a:solidFill>
                  <a:srgbClr val="000000"/>
                </a:solidFill>
                <a:latin typeface="Tahoma"/>
                <a:cs typeface="Tahoma"/>
              </a:rPr>
              <a:t>Patterns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09024" y="1461225"/>
            <a:ext cx="8209915" cy="4627245"/>
            <a:chOff x="509024" y="1461225"/>
            <a:chExt cx="8209915" cy="4627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9024" y="1533524"/>
              <a:ext cx="8000000" cy="43842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461574" y="1461225"/>
              <a:ext cx="4257040" cy="4627245"/>
            </a:xfrm>
            <a:custGeom>
              <a:avLst/>
              <a:gdLst/>
              <a:ahLst/>
              <a:cxnLst/>
              <a:rect l="l" t="t" r="r" b="b"/>
              <a:pathLst>
                <a:path w="4257040" h="4627245">
                  <a:moveTo>
                    <a:pt x="4257000" y="0"/>
                  </a:moveTo>
                  <a:lnTo>
                    <a:pt x="0" y="0"/>
                  </a:lnTo>
                  <a:lnTo>
                    <a:pt x="0" y="4627200"/>
                  </a:lnTo>
                  <a:lnTo>
                    <a:pt x="4257000" y="4627200"/>
                  </a:lnTo>
                  <a:lnTo>
                    <a:pt x="4257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1663" y="4638809"/>
            <a:ext cx="2109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0" dirty="0">
                <a:latin typeface="Tahoma"/>
                <a:cs typeface="Tahoma"/>
              </a:rPr>
              <a:t>Perceiving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3937" y="5059188"/>
            <a:ext cx="257683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show?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65" dirty="0">
                <a:latin typeface="Lucida Sans Unicode"/>
                <a:cs typeface="Lucida Sans Unicode"/>
              </a:rPr>
              <a:t>Where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big,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medium,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small?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things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compare?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relationships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5" dirty="0">
                <a:latin typeface="Lucida Sans Unicode"/>
                <a:cs typeface="Lucida Sans Unicode"/>
              </a:rPr>
              <a:t>exist?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9425" y="2794937"/>
            <a:ext cx="2720340" cy="14135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75"/>
              </a:spcBef>
            </a:pPr>
            <a:r>
              <a:rPr sz="3000" b="1" dirty="0">
                <a:latin typeface="Tahoma"/>
                <a:cs typeface="Tahoma"/>
              </a:rPr>
              <a:t>Interpreting</a:t>
            </a:r>
            <a:endParaRPr sz="3000">
              <a:latin typeface="Tahoma"/>
              <a:cs typeface="Tahoma"/>
            </a:endParaRPr>
          </a:p>
          <a:p>
            <a:pPr marL="12700" marR="590550">
              <a:lnSpc>
                <a:spcPts val="1650"/>
              </a:lnSpc>
              <a:spcBef>
                <a:spcPts val="3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mean?  </a:t>
            </a: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color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mean?  </a:t>
            </a:r>
            <a:r>
              <a:rPr sz="1400" spc="120" dirty="0">
                <a:latin typeface="Lucida Sans Unicode"/>
                <a:cs typeface="Lucida Sans Unicode"/>
              </a:rPr>
              <a:t>Wha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'up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75" dirty="0">
                <a:latin typeface="Lucida Sans Unicode"/>
                <a:cs typeface="Lucida Sans Unicode"/>
              </a:rPr>
              <a:t>'mean?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these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patterns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show?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3299" y="1156068"/>
            <a:ext cx="3255645" cy="139319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3000" b="1" spc="114" dirty="0">
                <a:latin typeface="Tahoma"/>
                <a:cs typeface="Tahoma"/>
              </a:rPr>
              <a:t>Comprehending</a:t>
            </a:r>
            <a:endParaRPr sz="3000">
              <a:latin typeface="Tahoma"/>
              <a:cs typeface="Tahoma"/>
            </a:endParaRPr>
          </a:p>
          <a:p>
            <a:pPr marL="28575">
              <a:lnSpc>
                <a:spcPts val="1664"/>
              </a:lnSpc>
              <a:spcBef>
                <a:spcPts val="17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85" dirty="0">
                <a:latin typeface="Tahoma"/>
                <a:cs typeface="Tahoma"/>
              </a:rPr>
              <a:t>mean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for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me?</a:t>
            </a:r>
            <a:endParaRPr sz="1400">
              <a:latin typeface="Tahoma"/>
              <a:cs typeface="Tahoma"/>
            </a:endParaRPr>
          </a:p>
          <a:p>
            <a:pPr marL="28575" marR="1415415">
              <a:lnSpc>
                <a:spcPts val="1650"/>
              </a:lnSpc>
              <a:spcBef>
                <a:spcPts val="65"/>
              </a:spcBef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shall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now? 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this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35" dirty="0">
                <a:latin typeface="Lucida Sans Unicode"/>
                <a:cs typeface="Lucida Sans Unicode"/>
              </a:rPr>
              <a:t>true?</a:t>
            </a:r>
            <a:endParaRPr sz="1400">
              <a:latin typeface="Lucida Sans Unicode"/>
              <a:cs typeface="Lucida Sans Unicode"/>
            </a:endParaRPr>
          </a:p>
          <a:p>
            <a:pPr marL="28575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learn?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473" y="4495855"/>
            <a:ext cx="2447925" cy="1419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000" b="1" spc="35" dirty="0">
                <a:latin typeface="Tahoma"/>
                <a:cs typeface="Tahoma"/>
              </a:rPr>
              <a:t>Rendering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32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medium?  </a:t>
            </a:r>
            <a:r>
              <a:rPr sz="1400" spc="40" dirty="0">
                <a:latin typeface="Lucida Sans Unicode"/>
                <a:cs typeface="Lucida Sans Unicode"/>
              </a:rPr>
              <a:t>monoscopic/stereoscopic?  </a:t>
            </a:r>
            <a:r>
              <a:rPr sz="1400" spc="10" dirty="0">
                <a:latin typeface="Lucida Sans Unicode"/>
                <a:cs typeface="Lucida Sans Unicode"/>
              </a:rPr>
              <a:t>Tangiblity?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-15" dirty="0">
                <a:latin typeface="Lucida Sans Unicode"/>
                <a:cs typeface="Lucida Sans Unicode"/>
              </a:rPr>
              <a:t>Print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digical?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4550" y="2570732"/>
            <a:ext cx="3143250" cy="145034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sz="3000" b="1" spc="85" dirty="0">
                <a:latin typeface="Tahoma"/>
                <a:cs typeface="Tahoma"/>
              </a:rPr>
              <a:t>Visual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b="1" spc="110" dirty="0">
                <a:latin typeface="Tahoma"/>
                <a:cs typeface="Tahoma"/>
              </a:rPr>
              <a:t>Mapping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919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visual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representation?  </a:t>
            </a: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visual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variables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using?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encoding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5" dirty="0">
                <a:latin typeface="Lucida Sans Unicode"/>
                <a:cs typeface="Lucida Sans Unicode"/>
              </a:rPr>
              <a:t>my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94174" y="1359100"/>
            <a:ext cx="953135" cy="457200"/>
          </a:xfrm>
          <a:custGeom>
            <a:avLst/>
            <a:gdLst/>
            <a:ahLst/>
            <a:cxnLst/>
            <a:rect l="l" t="t" r="r" b="b"/>
            <a:pathLst>
              <a:path w="953135" h="457200">
                <a:moveTo>
                  <a:pt x="952880" y="0"/>
                </a:moveTo>
                <a:lnTo>
                  <a:pt x="0" y="0"/>
                </a:lnTo>
                <a:lnTo>
                  <a:pt x="0" y="457200"/>
                </a:lnTo>
                <a:lnTo>
                  <a:pt x="952880" y="457200"/>
                </a:lnTo>
                <a:lnTo>
                  <a:pt x="95288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474" y="1331160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475" y="1766163"/>
            <a:ext cx="1612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475" y="1975713"/>
            <a:ext cx="2998470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type?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64"/>
              </a:lnSpc>
            </a:pPr>
            <a:r>
              <a:rPr sz="1400" spc="10" dirty="0">
                <a:latin typeface="Lucida Sans Unicode"/>
                <a:cs typeface="Lucida Sans Unicode"/>
              </a:rPr>
              <a:t>Ordinal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numerical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categorical?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699" y="220760"/>
            <a:ext cx="3698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solidFill>
                  <a:srgbClr val="000000"/>
                </a:solidFill>
                <a:latin typeface="Tahoma"/>
                <a:cs typeface="Tahoma"/>
              </a:rPr>
              <a:t>Encoding:</a:t>
            </a:r>
            <a:r>
              <a:rPr sz="3000" b="1" spc="-2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designer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98150" y="220760"/>
            <a:ext cx="2907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45" dirty="0">
                <a:latin typeface="Tahoma"/>
                <a:cs typeface="Tahoma"/>
              </a:rPr>
              <a:t>Decoding: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user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1261" y="408395"/>
            <a:ext cx="5096510" cy="6072505"/>
            <a:chOff x="231261" y="408395"/>
            <a:chExt cx="5096510" cy="6072505"/>
          </a:xfrm>
        </p:grpSpPr>
        <p:sp>
          <p:nvSpPr>
            <p:cNvPr id="15" name="object 15"/>
            <p:cNvSpPr/>
            <p:nvPr/>
          </p:nvSpPr>
          <p:spPr>
            <a:xfrm>
              <a:off x="462849" y="984248"/>
              <a:ext cx="4628515" cy="5439410"/>
            </a:xfrm>
            <a:custGeom>
              <a:avLst/>
              <a:gdLst/>
              <a:ahLst/>
              <a:cxnLst/>
              <a:rect l="l" t="t" r="r" b="b"/>
              <a:pathLst>
                <a:path w="4628515" h="5439410">
                  <a:moveTo>
                    <a:pt x="11274" y="88201"/>
                  </a:moveTo>
                  <a:lnTo>
                    <a:pt x="0" y="5439126"/>
                  </a:lnTo>
                  <a:lnTo>
                    <a:pt x="4628449" y="5439126"/>
                  </a:lnTo>
                  <a:lnTo>
                    <a:pt x="4618414" y="0"/>
                  </a:lnTo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0" y="519051"/>
                  </a:moveTo>
                  <a:lnTo>
                    <a:pt x="187834" y="0"/>
                  </a:lnTo>
                  <a:lnTo>
                    <a:pt x="377584" y="518355"/>
                  </a:lnTo>
                  <a:lnTo>
                    <a:pt x="0" y="5190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377584" y="518355"/>
                  </a:moveTo>
                  <a:lnTo>
                    <a:pt x="187834" y="0"/>
                  </a:lnTo>
                  <a:lnTo>
                    <a:pt x="0" y="519051"/>
                  </a:lnTo>
                  <a:lnTo>
                    <a:pt x="377584" y="518355"/>
                  </a:lnTo>
                  <a:close/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261" y="1390762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17950" y="0"/>
                  </a:moveTo>
                  <a:lnTo>
                    <a:pt x="167976" y="5756"/>
                  </a:lnTo>
                  <a:lnTo>
                    <a:pt x="122101" y="22152"/>
                  </a:lnTo>
                  <a:lnTo>
                    <a:pt x="81633" y="47881"/>
                  </a:lnTo>
                  <a:lnTo>
                    <a:pt x="47881" y="81633"/>
                  </a:lnTo>
                  <a:lnTo>
                    <a:pt x="22152" y="122100"/>
                  </a:lnTo>
                  <a:lnTo>
                    <a:pt x="5756" y="167975"/>
                  </a:lnTo>
                  <a:lnTo>
                    <a:pt x="0" y="217949"/>
                  </a:lnTo>
                  <a:lnTo>
                    <a:pt x="5756" y="267923"/>
                  </a:lnTo>
                  <a:lnTo>
                    <a:pt x="22152" y="313798"/>
                  </a:lnTo>
                  <a:lnTo>
                    <a:pt x="47881" y="354266"/>
                  </a:lnTo>
                  <a:lnTo>
                    <a:pt x="81633" y="388018"/>
                  </a:lnTo>
                  <a:lnTo>
                    <a:pt x="122101" y="413746"/>
                  </a:lnTo>
                  <a:lnTo>
                    <a:pt x="167976" y="430143"/>
                  </a:lnTo>
                  <a:lnTo>
                    <a:pt x="217950" y="435899"/>
                  </a:lnTo>
                  <a:lnTo>
                    <a:pt x="267923" y="430143"/>
                  </a:lnTo>
                  <a:lnTo>
                    <a:pt x="313798" y="413746"/>
                  </a:lnTo>
                  <a:lnTo>
                    <a:pt x="354266" y="388018"/>
                  </a:lnTo>
                  <a:lnTo>
                    <a:pt x="388018" y="354266"/>
                  </a:lnTo>
                  <a:lnTo>
                    <a:pt x="413747" y="313798"/>
                  </a:lnTo>
                  <a:lnTo>
                    <a:pt x="430143" y="267923"/>
                  </a:lnTo>
                  <a:lnTo>
                    <a:pt x="435899" y="217949"/>
                  </a:lnTo>
                  <a:lnTo>
                    <a:pt x="431673" y="175231"/>
                  </a:lnTo>
                  <a:lnTo>
                    <a:pt x="419309" y="134543"/>
                  </a:lnTo>
                  <a:lnTo>
                    <a:pt x="399281" y="97030"/>
                  </a:lnTo>
                  <a:lnTo>
                    <a:pt x="372063" y="63835"/>
                  </a:lnTo>
                  <a:lnTo>
                    <a:pt x="338868" y="36617"/>
                  </a:lnTo>
                  <a:lnTo>
                    <a:pt x="301355" y="16590"/>
                  </a:lnTo>
                  <a:lnTo>
                    <a:pt x="260668" y="4226"/>
                  </a:lnTo>
                  <a:lnTo>
                    <a:pt x="2179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3486" y="1436090"/>
            <a:ext cx="127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95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261" y="28385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3486" y="2883890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261" y="45911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3486" y="4636490"/>
            <a:ext cx="18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9460" y="46673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1" y="0"/>
                </a:moveTo>
                <a:lnTo>
                  <a:pt x="167977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7" y="430143"/>
                </a:lnTo>
                <a:lnTo>
                  <a:pt x="217951" y="435899"/>
                </a:lnTo>
                <a:lnTo>
                  <a:pt x="267925" y="430143"/>
                </a:lnTo>
                <a:lnTo>
                  <a:pt x="313799" y="413746"/>
                </a:lnTo>
                <a:lnTo>
                  <a:pt x="354267" y="388018"/>
                </a:lnTo>
                <a:lnTo>
                  <a:pt x="388019" y="354266"/>
                </a:lnTo>
                <a:lnTo>
                  <a:pt x="413748" y="313798"/>
                </a:lnTo>
                <a:lnTo>
                  <a:pt x="430144" y="267923"/>
                </a:lnTo>
                <a:lnTo>
                  <a:pt x="435900" y="217949"/>
                </a:lnTo>
                <a:lnTo>
                  <a:pt x="431674" y="175231"/>
                </a:lnTo>
                <a:lnTo>
                  <a:pt x="419310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6" y="16590"/>
                </a:lnTo>
                <a:lnTo>
                  <a:pt x="260669" y="4226"/>
                </a:lnTo>
                <a:lnTo>
                  <a:pt x="21795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70035" y="4712690"/>
            <a:ext cx="204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15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74960" y="29147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2086" y="2960090"/>
            <a:ext cx="193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25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74960" y="13907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4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92086" y="143609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90050" y="5743225"/>
            <a:ext cx="1584960" cy="87439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653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390"/>
              </a:spcBef>
            </a:pPr>
            <a:r>
              <a:rPr sz="3000" b="1" i="1" spc="160" dirty="0">
                <a:latin typeface="Arial"/>
                <a:cs typeface="Arial"/>
              </a:rPr>
              <a:t>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062" y="2536387"/>
            <a:ext cx="8613775" cy="4326890"/>
            <a:chOff x="500062" y="2536387"/>
            <a:chExt cx="8613775" cy="4326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62" y="2570566"/>
              <a:ext cx="8001000" cy="343172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33899" y="2541150"/>
              <a:ext cx="2799715" cy="4317365"/>
            </a:xfrm>
            <a:custGeom>
              <a:avLst/>
              <a:gdLst/>
              <a:ahLst/>
              <a:cxnLst/>
              <a:rect l="l" t="t" r="r" b="b"/>
              <a:pathLst>
                <a:path w="2799715" h="4317365">
                  <a:moveTo>
                    <a:pt x="2332741" y="0"/>
                  </a:moveTo>
                  <a:lnTo>
                    <a:pt x="466559" y="0"/>
                  </a:lnTo>
                  <a:lnTo>
                    <a:pt x="418856" y="2408"/>
                  </a:lnTo>
                  <a:lnTo>
                    <a:pt x="372531" y="9478"/>
                  </a:lnTo>
                  <a:lnTo>
                    <a:pt x="327819" y="20975"/>
                  </a:lnTo>
                  <a:lnTo>
                    <a:pt x="284953" y="36664"/>
                  </a:lnTo>
                  <a:lnTo>
                    <a:pt x="244169" y="56311"/>
                  </a:lnTo>
                  <a:lnTo>
                    <a:pt x="205701" y="79680"/>
                  </a:lnTo>
                  <a:lnTo>
                    <a:pt x="169784" y="106539"/>
                  </a:lnTo>
                  <a:lnTo>
                    <a:pt x="136652" y="136652"/>
                  </a:lnTo>
                  <a:lnTo>
                    <a:pt x="106539" y="169784"/>
                  </a:lnTo>
                  <a:lnTo>
                    <a:pt x="79681" y="205701"/>
                  </a:lnTo>
                  <a:lnTo>
                    <a:pt x="56311" y="244169"/>
                  </a:lnTo>
                  <a:lnTo>
                    <a:pt x="36664" y="284953"/>
                  </a:lnTo>
                  <a:lnTo>
                    <a:pt x="20975" y="327818"/>
                  </a:lnTo>
                  <a:lnTo>
                    <a:pt x="9478" y="372530"/>
                  </a:lnTo>
                  <a:lnTo>
                    <a:pt x="2408" y="418855"/>
                  </a:lnTo>
                  <a:lnTo>
                    <a:pt x="0" y="466558"/>
                  </a:lnTo>
                  <a:lnTo>
                    <a:pt x="0" y="4316849"/>
                  </a:lnTo>
                  <a:lnTo>
                    <a:pt x="2799300" y="4316849"/>
                  </a:lnTo>
                  <a:lnTo>
                    <a:pt x="2799300" y="466558"/>
                  </a:lnTo>
                  <a:lnTo>
                    <a:pt x="2796322" y="413914"/>
                  </a:lnTo>
                  <a:lnTo>
                    <a:pt x="2787515" y="362346"/>
                  </a:lnTo>
                  <a:lnTo>
                    <a:pt x="2773066" y="312313"/>
                  </a:lnTo>
                  <a:lnTo>
                    <a:pt x="2753166" y="264270"/>
                  </a:lnTo>
                  <a:lnTo>
                    <a:pt x="2728004" y="218674"/>
                  </a:lnTo>
                  <a:lnTo>
                    <a:pt x="2697768" y="175983"/>
                  </a:lnTo>
                  <a:lnTo>
                    <a:pt x="2662648" y="136652"/>
                  </a:lnTo>
                  <a:lnTo>
                    <a:pt x="2623317" y="101531"/>
                  </a:lnTo>
                  <a:lnTo>
                    <a:pt x="2580626" y="71296"/>
                  </a:lnTo>
                  <a:lnTo>
                    <a:pt x="2535030" y="46133"/>
                  </a:lnTo>
                  <a:lnTo>
                    <a:pt x="2486987" y="26233"/>
                  </a:lnTo>
                  <a:lnTo>
                    <a:pt x="2436953" y="11785"/>
                  </a:lnTo>
                  <a:lnTo>
                    <a:pt x="2385386" y="2977"/>
                  </a:lnTo>
                  <a:lnTo>
                    <a:pt x="23327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3899" y="2541149"/>
              <a:ext cx="2799715" cy="4317365"/>
            </a:xfrm>
            <a:custGeom>
              <a:avLst/>
              <a:gdLst/>
              <a:ahLst/>
              <a:cxnLst/>
              <a:rect l="l" t="t" r="r" b="b"/>
              <a:pathLst>
                <a:path w="2799715" h="4317365">
                  <a:moveTo>
                    <a:pt x="0" y="466559"/>
                  </a:moveTo>
                  <a:lnTo>
                    <a:pt x="2408" y="418856"/>
                  </a:lnTo>
                  <a:lnTo>
                    <a:pt x="9478" y="372531"/>
                  </a:lnTo>
                  <a:lnTo>
                    <a:pt x="20975" y="327818"/>
                  </a:lnTo>
                  <a:lnTo>
                    <a:pt x="36664" y="284953"/>
                  </a:lnTo>
                  <a:lnTo>
                    <a:pt x="56311" y="244169"/>
                  </a:lnTo>
                  <a:lnTo>
                    <a:pt x="79680" y="205701"/>
                  </a:lnTo>
                  <a:lnTo>
                    <a:pt x="106539" y="169784"/>
                  </a:lnTo>
                  <a:lnTo>
                    <a:pt x="136651" y="136651"/>
                  </a:lnTo>
                  <a:lnTo>
                    <a:pt x="169784" y="106539"/>
                  </a:lnTo>
                  <a:lnTo>
                    <a:pt x="205701" y="79680"/>
                  </a:lnTo>
                  <a:lnTo>
                    <a:pt x="244169" y="56311"/>
                  </a:lnTo>
                  <a:lnTo>
                    <a:pt x="284953" y="36664"/>
                  </a:lnTo>
                  <a:lnTo>
                    <a:pt x="327818" y="20975"/>
                  </a:lnTo>
                  <a:lnTo>
                    <a:pt x="372531" y="9478"/>
                  </a:lnTo>
                  <a:lnTo>
                    <a:pt x="418856" y="2408"/>
                  </a:lnTo>
                  <a:lnTo>
                    <a:pt x="466559" y="0"/>
                  </a:lnTo>
                  <a:lnTo>
                    <a:pt x="2332739" y="0"/>
                  </a:lnTo>
                  <a:lnTo>
                    <a:pt x="2385385" y="2977"/>
                  </a:lnTo>
                  <a:lnTo>
                    <a:pt x="2436952" y="11785"/>
                  </a:lnTo>
                  <a:lnTo>
                    <a:pt x="2486986" y="26234"/>
                  </a:lnTo>
                  <a:lnTo>
                    <a:pt x="2535029" y="46134"/>
                  </a:lnTo>
                  <a:lnTo>
                    <a:pt x="2580625" y="71296"/>
                  </a:lnTo>
                  <a:lnTo>
                    <a:pt x="2623316" y="101532"/>
                  </a:lnTo>
                  <a:lnTo>
                    <a:pt x="2662647" y="136652"/>
                  </a:lnTo>
                  <a:lnTo>
                    <a:pt x="2697767" y="175983"/>
                  </a:lnTo>
                  <a:lnTo>
                    <a:pt x="2728003" y="218674"/>
                  </a:lnTo>
                  <a:lnTo>
                    <a:pt x="2753165" y="264270"/>
                  </a:lnTo>
                  <a:lnTo>
                    <a:pt x="2773065" y="312313"/>
                  </a:lnTo>
                  <a:lnTo>
                    <a:pt x="2787514" y="362347"/>
                  </a:lnTo>
                  <a:lnTo>
                    <a:pt x="2796322" y="413914"/>
                  </a:lnTo>
                  <a:lnTo>
                    <a:pt x="2799299" y="466559"/>
                  </a:lnTo>
                  <a:lnTo>
                    <a:pt x="2799299" y="4316849"/>
                  </a:lnTo>
                </a:path>
                <a:path w="2799715" h="4317365">
                  <a:moveTo>
                    <a:pt x="0" y="4316849"/>
                  </a:moveTo>
                  <a:lnTo>
                    <a:pt x="0" y="46655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9524" y="2541150"/>
              <a:ext cx="2799715" cy="4317365"/>
            </a:xfrm>
            <a:custGeom>
              <a:avLst/>
              <a:gdLst/>
              <a:ahLst/>
              <a:cxnLst/>
              <a:rect l="l" t="t" r="r" b="b"/>
              <a:pathLst>
                <a:path w="2799715" h="4317365">
                  <a:moveTo>
                    <a:pt x="2332741" y="0"/>
                  </a:moveTo>
                  <a:lnTo>
                    <a:pt x="466559" y="0"/>
                  </a:lnTo>
                  <a:lnTo>
                    <a:pt x="418856" y="2408"/>
                  </a:lnTo>
                  <a:lnTo>
                    <a:pt x="372531" y="9478"/>
                  </a:lnTo>
                  <a:lnTo>
                    <a:pt x="327819" y="20975"/>
                  </a:lnTo>
                  <a:lnTo>
                    <a:pt x="284953" y="36664"/>
                  </a:lnTo>
                  <a:lnTo>
                    <a:pt x="244169" y="56311"/>
                  </a:lnTo>
                  <a:lnTo>
                    <a:pt x="205701" y="79680"/>
                  </a:lnTo>
                  <a:lnTo>
                    <a:pt x="169784" y="106539"/>
                  </a:lnTo>
                  <a:lnTo>
                    <a:pt x="136652" y="136652"/>
                  </a:lnTo>
                  <a:lnTo>
                    <a:pt x="106539" y="169784"/>
                  </a:lnTo>
                  <a:lnTo>
                    <a:pt x="79681" y="205701"/>
                  </a:lnTo>
                  <a:lnTo>
                    <a:pt x="56311" y="244169"/>
                  </a:lnTo>
                  <a:lnTo>
                    <a:pt x="36664" y="284953"/>
                  </a:lnTo>
                  <a:lnTo>
                    <a:pt x="20975" y="327818"/>
                  </a:lnTo>
                  <a:lnTo>
                    <a:pt x="9478" y="372530"/>
                  </a:lnTo>
                  <a:lnTo>
                    <a:pt x="2408" y="418855"/>
                  </a:lnTo>
                  <a:lnTo>
                    <a:pt x="0" y="466558"/>
                  </a:lnTo>
                  <a:lnTo>
                    <a:pt x="0" y="4316849"/>
                  </a:lnTo>
                  <a:lnTo>
                    <a:pt x="2799299" y="4316849"/>
                  </a:lnTo>
                  <a:lnTo>
                    <a:pt x="2799299" y="466558"/>
                  </a:lnTo>
                  <a:lnTo>
                    <a:pt x="2796321" y="413914"/>
                  </a:lnTo>
                  <a:lnTo>
                    <a:pt x="2787513" y="362346"/>
                  </a:lnTo>
                  <a:lnTo>
                    <a:pt x="2773065" y="312313"/>
                  </a:lnTo>
                  <a:lnTo>
                    <a:pt x="2753165" y="264270"/>
                  </a:lnTo>
                  <a:lnTo>
                    <a:pt x="2728002" y="218674"/>
                  </a:lnTo>
                  <a:lnTo>
                    <a:pt x="2697767" y="175983"/>
                  </a:lnTo>
                  <a:lnTo>
                    <a:pt x="2662647" y="136652"/>
                  </a:lnTo>
                  <a:lnTo>
                    <a:pt x="2623316" y="101531"/>
                  </a:lnTo>
                  <a:lnTo>
                    <a:pt x="2580624" y="71296"/>
                  </a:lnTo>
                  <a:lnTo>
                    <a:pt x="2535029" y="46133"/>
                  </a:lnTo>
                  <a:lnTo>
                    <a:pt x="2486986" y="26233"/>
                  </a:lnTo>
                  <a:lnTo>
                    <a:pt x="2436952" y="11785"/>
                  </a:lnTo>
                  <a:lnTo>
                    <a:pt x="2385385" y="2977"/>
                  </a:lnTo>
                  <a:lnTo>
                    <a:pt x="23327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09524" y="2541149"/>
              <a:ext cx="2799715" cy="4317365"/>
            </a:xfrm>
            <a:custGeom>
              <a:avLst/>
              <a:gdLst/>
              <a:ahLst/>
              <a:cxnLst/>
              <a:rect l="l" t="t" r="r" b="b"/>
              <a:pathLst>
                <a:path w="2799715" h="4317365">
                  <a:moveTo>
                    <a:pt x="0" y="466559"/>
                  </a:moveTo>
                  <a:lnTo>
                    <a:pt x="2408" y="418856"/>
                  </a:lnTo>
                  <a:lnTo>
                    <a:pt x="9478" y="372531"/>
                  </a:lnTo>
                  <a:lnTo>
                    <a:pt x="20975" y="327818"/>
                  </a:lnTo>
                  <a:lnTo>
                    <a:pt x="36664" y="284953"/>
                  </a:lnTo>
                  <a:lnTo>
                    <a:pt x="56311" y="244169"/>
                  </a:lnTo>
                  <a:lnTo>
                    <a:pt x="79680" y="205701"/>
                  </a:lnTo>
                  <a:lnTo>
                    <a:pt x="106539" y="169784"/>
                  </a:lnTo>
                  <a:lnTo>
                    <a:pt x="136651" y="136651"/>
                  </a:lnTo>
                  <a:lnTo>
                    <a:pt x="169784" y="106539"/>
                  </a:lnTo>
                  <a:lnTo>
                    <a:pt x="205701" y="79680"/>
                  </a:lnTo>
                  <a:lnTo>
                    <a:pt x="244169" y="56311"/>
                  </a:lnTo>
                  <a:lnTo>
                    <a:pt x="284953" y="36664"/>
                  </a:lnTo>
                  <a:lnTo>
                    <a:pt x="327818" y="20975"/>
                  </a:lnTo>
                  <a:lnTo>
                    <a:pt x="372531" y="9478"/>
                  </a:lnTo>
                  <a:lnTo>
                    <a:pt x="418856" y="2408"/>
                  </a:lnTo>
                  <a:lnTo>
                    <a:pt x="466559" y="0"/>
                  </a:lnTo>
                  <a:lnTo>
                    <a:pt x="2332739" y="0"/>
                  </a:lnTo>
                  <a:lnTo>
                    <a:pt x="2385384" y="2977"/>
                  </a:lnTo>
                  <a:lnTo>
                    <a:pt x="2436952" y="11785"/>
                  </a:lnTo>
                  <a:lnTo>
                    <a:pt x="2486985" y="26234"/>
                  </a:lnTo>
                  <a:lnTo>
                    <a:pt x="2535028" y="46134"/>
                  </a:lnTo>
                  <a:lnTo>
                    <a:pt x="2580624" y="71296"/>
                  </a:lnTo>
                  <a:lnTo>
                    <a:pt x="2623316" y="101532"/>
                  </a:lnTo>
                  <a:lnTo>
                    <a:pt x="2662647" y="136652"/>
                  </a:lnTo>
                  <a:lnTo>
                    <a:pt x="2697767" y="175983"/>
                  </a:lnTo>
                  <a:lnTo>
                    <a:pt x="2728003" y="218674"/>
                  </a:lnTo>
                  <a:lnTo>
                    <a:pt x="2753165" y="264270"/>
                  </a:lnTo>
                  <a:lnTo>
                    <a:pt x="2773065" y="312313"/>
                  </a:lnTo>
                  <a:lnTo>
                    <a:pt x="2787514" y="362347"/>
                  </a:lnTo>
                  <a:lnTo>
                    <a:pt x="2796322" y="413914"/>
                  </a:lnTo>
                  <a:lnTo>
                    <a:pt x="2799299" y="466559"/>
                  </a:lnTo>
                  <a:lnTo>
                    <a:pt x="2799299" y="4316849"/>
                  </a:lnTo>
                </a:path>
                <a:path w="2799715" h="4317365">
                  <a:moveTo>
                    <a:pt x="0" y="4316849"/>
                  </a:moveTo>
                  <a:lnTo>
                    <a:pt x="0" y="46655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0764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90" dirty="0">
                <a:solidFill>
                  <a:srgbClr val="000000"/>
                </a:solidFill>
                <a:latin typeface="Tahoma"/>
                <a:cs typeface="Tahoma"/>
              </a:rPr>
              <a:t>Data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75" dirty="0">
                <a:solidFill>
                  <a:srgbClr val="000000"/>
                </a:solidFill>
                <a:latin typeface="Tahoma"/>
                <a:cs typeface="Tahoma"/>
              </a:rPr>
              <a:t>Types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432" y="1377927"/>
            <a:ext cx="24250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sz="3000" spc="210" dirty="0">
                <a:latin typeface="Cambria"/>
                <a:cs typeface="Cambria"/>
              </a:rPr>
              <a:t>Categorical</a:t>
            </a:r>
            <a:endParaRPr sz="3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3000" i="1" spc="140" dirty="0">
                <a:latin typeface="Cambria"/>
                <a:cs typeface="Cambria"/>
              </a:rPr>
              <a:t>(Qualitiative)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4946" y="1377927"/>
            <a:ext cx="15373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0" dirty="0">
                <a:latin typeface="Cambria"/>
                <a:cs typeface="Cambria"/>
              </a:rPr>
              <a:t>Ordered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7936" y="1377934"/>
            <a:ext cx="25628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00" spc="240" dirty="0">
                <a:latin typeface="Cambria"/>
                <a:cs typeface="Cambria"/>
              </a:rPr>
              <a:t>Numerical</a:t>
            </a:r>
            <a:endParaRPr sz="30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3000" i="1" spc="145" dirty="0">
                <a:latin typeface="Cambria"/>
                <a:cs typeface="Cambria"/>
              </a:rPr>
              <a:t>(Quantitative)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1F27CA-A6BC-5104-4A4B-C2F3D277128E}"/>
              </a:ext>
            </a:extLst>
          </p:cNvPr>
          <p:cNvSpPr txBox="1"/>
          <p:nvPr/>
        </p:nvSpPr>
        <p:spPr>
          <a:xfrm>
            <a:off x="152400" y="495992"/>
            <a:ext cx="365760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Types of Graphical Representation</a:t>
            </a:r>
          </a:p>
        </p:txBody>
      </p:sp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D66099CA-19E4-DC4D-F52A-B4F21ED0F1F3}"/>
              </a:ext>
            </a:extLst>
          </p:cNvPr>
          <p:cNvGraphicFramePr/>
          <p:nvPr/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1764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208894"/>
            <a:ext cx="8825058" cy="390451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1663" y="4638809"/>
            <a:ext cx="2109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60" dirty="0">
                <a:latin typeface="Tahoma"/>
                <a:cs typeface="Tahoma"/>
              </a:rPr>
              <a:t>Perceiving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3937" y="5059188"/>
            <a:ext cx="2576830" cy="867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0" dirty="0">
                <a:latin typeface="Tahoma"/>
                <a:cs typeface="Tahoma"/>
              </a:rPr>
              <a:t>show?</a:t>
            </a:r>
            <a:endParaRPr sz="14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65"/>
              </a:spcBef>
            </a:pPr>
            <a:r>
              <a:rPr sz="1400" spc="65" dirty="0">
                <a:latin typeface="Lucida Sans Unicode"/>
                <a:cs typeface="Lucida Sans Unicode"/>
              </a:rPr>
              <a:t>Where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35" dirty="0">
                <a:latin typeface="Lucida Sans Unicode"/>
                <a:cs typeface="Lucida Sans Unicode"/>
              </a:rPr>
              <a:t>big,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medium,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small?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things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compare?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relationships</a:t>
            </a:r>
            <a:r>
              <a:rPr sz="1400" spc="-105" dirty="0">
                <a:latin typeface="Lucida Sans Unicode"/>
                <a:cs typeface="Lucida Sans Unicode"/>
              </a:rPr>
              <a:t> </a:t>
            </a:r>
            <a:r>
              <a:rPr sz="1400" spc="-5" dirty="0">
                <a:latin typeface="Lucida Sans Unicode"/>
                <a:cs typeface="Lucida Sans Unicode"/>
              </a:rPr>
              <a:t>exist?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9425" y="2794937"/>
            <a:ext cx="2720340" cy="14135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575"/>
              </a:spcBef>
            </a:pPr>
            <a:r>
              <a:rPr sz="3000" b="1" dirty="0">
                <a:latin typeface="Tahoma"/>
                <a:cs typeface="Tahoma"/>
              </a:rPr>
              <a:t>Interpreting</a:t>
            </a:r>
            <a:endParaRPr sz="3000">
              <a:latin typeface="Tahoma"/>
              <a:cs typeface="Tahoma"/>
            </a:endParaRPr>
          </a:p>
          <a:p>
            <a:pPr marL="12700" marR="590550">
              <a:lnSpc>
                <a:spcPts val="1650"/>
              </a:lnSpc>
              <a:spcBef>
                <a:spcPts val="3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mean?  </a:t>
            </a: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color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0" dirty="0">
                <a:latin typeface="Lucida Sans Unicode"/>
                <a:cs typeface="Lucida Sans Unicode"/>
              </a:rPr>
              <a:t>mean?  </a:t>
            </a:r>
            <a:r>
              <a:rPr sz="1400" spc="120" dirty="0">
                <a:latin typeface="Lucida Sans Unicode"/>
                <a:cs typeface="Lucida Sans Unicode"/>
              </a:rPr>
              <a:t>Wha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does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dirty="0">
                <a:latin typeface="Lucida Sans Unicode"/>
                <a:cs typeface="Lucida Sans Unicode"/>
              </a:rPr>
              <a:t>'up</a:t>
            </a:r>
            <a:r>
              <a:rPr sz="1400" spc="-110" dirty="0">
                <a:latin typeface="Lucida Sans Unicode"/>
                <a:cs typeface="Lucida Sans Unicode"/>
              </a:rPr>
              <a:t> </a:t>
            </a:r>
            <a:r>
              <a:rPr sz="1400" spc="75" dirty="0">
                <a:latin typeface="Lucida Sans Unicode"/>
                <a:cs typeface="Lucida Sans Unicode"/>
              </a:rPr>
              <a:t>'mean?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these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patterns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show?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3299" y="1156068"/>
            <a:ext cx="3255645" cy="1393190"/>
          </a:xfrm>
          <a:prstGeom prst="rect">
            <a:avLst/>
          </a:prstGeom>
        </p:spPr>
        <p:txBody>
          <a:bodyPr vert="horz" wrap="square" lIns="0" tIns="590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3000" b="1" spc="114" dirty="0">
                <a:latin typeface="Tahoma"/>
                <a:cs typeface="Tahoma"/>
              </a:rPr>
              <a:t>Comprehending</a:t>
            </a:r>
            <a:endParaRPr sz="3000">
              <a:latin typeface="Tahoma"/>
              <a:cs typeface="Tahoma"/>
            </a:endParaRPr>
          </a:p>
          <a:p>
            <a:pPr marL="28575">
              <a:lnSpc>
                <a:spcPts val="1664"/>
              </a:lnSpc>
              <a:spcBef>
                <a:spcPts val="17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does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-15" dirty="0">
                <a:latin typeface="Tahoma"/>
                <a:cs typeface="Tahoma"/>
              </a:rPr>
              <a:t>it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85" dirty="0">
                <a:latin typeface="Tahoma"/>
                <a:cs typeface="Tahoma"/>
              </a:rPr>
              <a:t>mean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dirty="0">
                <a:latin typeface="Tahoma"/>
                <a:cs typeface="Tahoma"/>
              </a:rPr>
              <a:t>for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me?</a:t>
            </a:r>
            <a:endParaRPr sz="1400">
              <a:latin typeface="Tahoma"/>
              <a:cs typeface="Tahoma"/>
            </a:endParaRPr>
          </a:p>
          <a:p>
            <a:pPr marL="28575" marR="1415415">
              <a:lnSpc>
                <a:spcPts val="1650"/>
              </a:lnSpc>
              <a:spcBef>
                <a:spcPts val="65"/>
              </a:spcBef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" dirty="0">
                <a:latin typeface="Lucida Sans Unicode"/>
                <a:cs typeface="Lucida Sans Unicode"/>
              </a:rPr>
              <a:t>shall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5" dirty="0">
                <a:latin typeface="Lucida Sans Unicode"/>
                <a:cs typeface="Lucida Sans Unicode"/>
              </a:rPr>
              <a:t>now?  </a:t>
            </a:r>
            <a:r>
              <a:rPr sz="1400" spc="-35" dirty="0">
                <a:latin typeface="Lucida Sans Unicode"/>
                <a:cs typeface="Lucida Sans Unicode"/>
              </a:rPr>
              <a:t>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10" dirty="0">
                <a:latin typeface="Lucida Sans Unicode"/>
                <a:cs typeface="Lucida Sans Unicode"/>
              </a:rPr>
              <a:t>this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" dirty="0">
                <a:latin typeface="Lucida Sans Unicode"/>
                <a:cs typeface="Lucida Sans Unicode"/>
              </a:rPr>
              <a:t>all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35" dirty="0">
                <a:latin typeface="Lucida Sans Unicode"/>
                <a:cs typeface="Lucida Sans Unicode"/>
              </a:rPr>
              <a:t>true?</a:t>
            </a:r>
            <a:endParaRPr sz="1400">
              <a:latin typeface="Lucida Sans Unicode"/>
              <a:cs typeface="Lucida Sans Unicode"/>
            </a:endParaRPr>
          </a:p>
          <a:p>
            <a:pPr marL="28575">
              <a:lnSpc>
                <a:spcPts val="1600"/>
              </a:lnSpc>
            </a:pPr>
            <a:r>
              <a:rPr sz="1400" spc="90" dirty="0">
                <a:latin typeface="Lucida Sans Unicode"/>
                <a:cs typeface="Lucida Sans Unicode"/>
              </a:rPr>
              <a:t>What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do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learn?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1473" y="4495855"/>
            <a:ext cx="2447925" cy="14192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3000" b="1" spc="35" dirty="0">
                <a:latin typeface="Tahoma"/>
                <a:cs typeface="Tahoma"/>
              </a:rPr>
              <a:t>Rendering</a:t>
            </a:r>
            <a:endParaRPr sz="3000">
              <a:latin typeface="Tahoma"/>
              <a:cs typeface="Tahoma"/>
            </a:endParaRPr>
          </a:p>
          <a:p>
            <a:pPr marL="12700" marR="5080">
              <a:lnSpc>
                <a:spcPts val="1650"/>
              </a:lnSpc>
              <a:spcBef>
                <a:spcPts val="32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medium?  </a:t>
            </a:r>
            <a:r>
              <a:rPr sz="1400" spc="40" dirty="0">
                <a:latin typeface="Lucida Sans Unicode"/>
                <a:cs typeface="Lucida Sans Unicode"/>
              </a:rPr>
              <a:t>monoscopic/stereoscopic?  </a:t>
            </a:r>
            <a:r>
              <a:rPr sz="1400" spc="10" dirty="0">
                <a:latin typeface="Lucida Sans Unicode"/>
                <a:cs typeface="Lucida Sans Unicode"/>
              </a:rPr>
              <a:t>Tangiblity?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00"/>
              </a:lnSpc>
            </a:pPr>
            <a:r>
              <a:rPr sz="1400" spc="-15" dirty="0">
                <a:latin typeface="Lucida Sans Unicode"/>
                <a:cs typeface="Lucida Sans Unicode"/>
              </a:rPr>
              <a:t>Print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digical?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7250" y="2826999"/>
            <a:ext cx="3048635" cy="457200"/>
          </a:xfrm>
          <a:custGeom>
            <a:avLst/>
            <a:gdLst/>
            <a:ahLst/>
            <a:cxnLst/>
            <a:rect l="l" t="t" r="r" b="b"/>
            <a:pathLst>
              <a:path w="3048635" h="457200">
                <a:moveTo>
                  <a:pt x="3048378" y="0"/>
                </a:moveTo>
                <a:lnTo>
                  <a:pt x="0" y="0"/>
                </a:lnTo>
                <a:lnTo>
                  <a:pt x="0" y="457200"/>
                </a:lnTo>
                <a:lnTo>
                  <a:pt x="3048378" y="457200"/>
                </a:lnTo>
                <a:lnTo>
                  <a:pt x="3048378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50" y="2799059"/>
            <a:ext cx="3074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85" dirty="0">
                <a:latin typeface="Tahoma"/>
                <a:cs typeface="Tahoma"/>
              </a:rPr>
              <a:t>Visual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b="1" spc="110" dirty="0">
                <a:latin typeface="Tahoma"/>
                <a:cs typeface="Tahoma"/>
              </a:rPr>
              <a:t>Mapping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4550" y="3362812"/>
            <a:ext cx="3143250" cy="6578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0" dirty="0">
                <a:latin typeface="Tahoma"/>
                <a:cs typeface="Tahoma"/>
              </a:rPr>
              <a:t>visual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20" dirty="0">
                <a:latin typeface="Tahoma"/>
                <a:cs typeface="Tahoma"/>
              </a:rPr>
              <a:t>representation?  </a:t>
            </a: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0" dirty="0">
                <a:latin typeface="Lucida Sans Unicode"/>
                <a:cs typeface="Lucida Sans Unicode"/>
              </a:rPr>
              <a:t>visual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0" dirty="0">
                <a:latin typeface="Lucida Sans Unicode"/>
                <a:cs typeface="Lucida Sans Unicode"/>
              </a:rPr>
              <a:t>variables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25" dirty="0">
                <a:latin typeface="Lucida Sans Unicode"/>
                <a:cs typeface="Lucida Sans Unicode"/>
              </a:rPr>
              <a:t>using?  </a:t>
            </a:r>
            <a:r>
              <a:rPr sz="1400" spc="20" dirty="0">
                <a:latin typeface="Lucida Sans Unicode"/>
                <a:cs typeface="Lucida Sans Unicode"/>
              </a:rPr>
              <a:t>How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50" dirty="0">
                <a:latin typeface="Lucida Sans Unicode"/>
                <a:cs typeface="Lucida Sans Unicode"/>
              </a:rPr>
              <a:t>am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75" dirty="0">
                <a:latin typeface="Lucida Sans Unicode"/>
                <a:cs typeface="Lucida Sans Unicode"/>
              </a:rPr>
              <a:t>I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50" dirty="0">
                <a:latin typeface="Lucida Sans Unicode"/>
                <a:cs typeface="Lucida Sans Unicode"/>
              </a:rPr>
              <a:t>encoding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95" dirty="0">
                <a:latin typeface="Lucida Sans Unicode"/>
                <a:cs typeface="Lucida Sans Unicode"/>
              </a:rPr>
              <a:t>my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1474" y="1331160"/>
            <a:ext cx="978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95" dirty="0">
                <a:latin typeface="Tahoma"/>
                <a:cs typeface="Tahoma"/>
              </a:rPr>
              <a:t>Data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1475" y="1766163"/>
            <a:ext cx="2998470" cy="657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45" dirty="0">
                <a:latin typeface="Tahoma"/>
                <a:cs typeface="Tahoma"/>
              </a:rPr>
              <a:t>What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5" dirty="0">
                <a:latin typeface="Tahoma"/>
                <a:cs typeface="Tahoma"/>
              </a:rPr>
              <a:t>is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110" dirty="0">
                <a:latin typeface="Tahoma"/>
                <a:cs typeface="Tahoma"/>
              </a:rPr>
              <a:t>my</a:t>
            </a:r>
            <a:r>
              <a:rPr sz="1400" b="1" spc="-135" dirty="0">
                <a:latin typeface="Tahoma"/>
                <a:cs typeface="Tahoma"/>
              </a:rPr>
              <a:t> </a:t>
            </a:r>
            <a:r>
              <a:rPr sz="1400" b="1" spc="45" dirty="0"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50"/>
              </a:lnSpc>
            </a:pPr>
            <a:r>
              <a:rPr sz="1400" spc="60" dirty="0">
                <a:latin typeface="Lucida Sans Unicode"/>
                <a:cs typeface="Lucida Sans Unicode"/>
              </a:rPr>
              <a:t>Which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100" dirty="0">
                <a:latin typeface="Lucida Sans Unicode"/>
                <a:cs typeface="Lucida Sans Unicode"/>
              </a:rPr>
              <a:t>data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type?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lnSpc>
                <a:spcPts val="1664"/>
              </a:lnSpc>
            </a:pPr>
            <a:r>
              <a:rPr sz="1400" spc="10" dirty="0">
                <a:latin typeface="Lucida Sans Unicode"/>
                <a:cs typeface="Lucida Sans Unicode"/>
              </a:rPr>
              <a:t>Ordinal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45" dirty="0">
                <a:latin typeface="Lucida Sans Unicode"/>
                <a:cs typeface="Lucida Sans Unicode"/>
              </a:rPr>
              <a:t>numerical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-215" dirty="0">
                <a:latin typeface="Lucida Sans Unicode"/>
                <a:cs typeface="Lucida Sans Unicode"/>
              </a:rPr>
              <a:t>/</a:t>
            </a:r>
            <a:r>
              <a:rPr sz="1400" spc="-100" dirty="0">
                <a:latin typeface="Lucida Sans Unicode"/>
                <a:cs typeface="Lucida Sans Unicode"/>
              </a:rPr>
              <a:t> </a:t>
            </a:r>
            <a:r>
              <a:rPr sz="1400" spc="65" dirty="0">
                <a:latin typeface="Lucida Sans Unicode"/>
                <a:cs typeface="Lucida Sans Unicode"/>
              </a:rPr>
              <a:t>categorical?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96699" y="220760"/>
            <a:ext cx="36988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solidFill>
                  <a:srgbClr val="000000"/>
                </a:solidFill>
                <a:latin typeface="Tahoma"/>
                <a:cs typeface="Tahoma"/>
              </a:rPr>
              <a:t>Encoding:</a:t>
            </a:r>
            <a:r>
              <a:rPr sz="3000" b="1" spc="-28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3000" spc="65" dirty="0">
                <a:solidFill>
                  <a:srgbClr val="000000"/>
                </a:solidFill>
              </a:rPr>
              <a:t>designer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98150" y="220760"/>
            <a:ext cx="29070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45" dirty="0">
                <a:latin typeface="Tahoma"/>
                <a:cs typeface="Tahoma"/>
              </a:rPr>
              <a:t>Decoding:</a:t>
            </a:r>
            <a:r>
              <a:rPr sz="3000" b="1" spc="-280" dirty="0">
                <a:latin typeface="Tahoma"/>
                <a:cs typeface="Tahoma"/>
              </a:rPr>
              <a:t> </a:t>
            </a:r>
            <a:r>
              <a:rPr sz="3000" spc="45" dirty="0">
                <a:latin typeface="Lucida Sans Unicode"/>
                <a:cs typeface="Lucida Sans Unicode"/>
              </a:rPr>
              <a:t>user</a:t>
            </a:r>
            <a:endParaRPr sz="3000">
              <a:latin typeface="Lucida Sans Unicode"/>
              <a:cs typeface="Lucida Sans Unicode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31261" y="408395"/>
            <a:ext cx="5096510" cy="6072505"/>
            <a:chOff x="231261" y="408395"/>
            <a:chExt cx="5096510" cy="6072505"/>
          </a:xfrm>
        </p:grpSpPr>
        <p:sp>
          <p:nvSpPr>
            <p:cNvPr id="15" name="object 15"/>
            <p:cNvSpPr/>
            <p:nvPr/>
          </p:nvSpPr>
          <p:spPr>
            <a:xfrm>
              <a:off x="462849" y="984248"/>
              <a:ext cx="4628515" cy="5439410"/>
            </a:xfrm>
            <a:custGeom>
              <a:avLst/>
              <a:gdLst/>
              <a:ahLst/>
              <a:cxnLst/>
              <a:rect l="l" t="t" r="r" b="b"/>
              <a:pathLst>
                <a:path w="4628515" h="5439410">
                  <a:moveTo>
                    <a:pt x="11274" y="88201"/>
                  </a:moveTo>
                  <a:lnTo>
                    <a:pt x="0" y="5439126"/>
                  </a:lnTo>
                  <a:lnTo>
                    <a:pt x="4628449" y="5439126"/>
                  </a:lnTo>
                  <a:lnTo>
                    <a:pt x="4618414" y="0"/>
                  </a:lnTo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0" y="519051"/>
                  </a:moveTo>
                  <a:lnTo>
                    <a:pt x="187834" y="0"/>
                  </a:lnTo>
                  <a:lnTo>
                    <a:pt x="377584" y="518355"/>
                  </a:lnTo>
                  <a:lnTo>
                    <a:pt x="0" y="51905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892472" y="465545"/>
              <a:ext cx="377825" cy="519430"/>
            </a:xfrm>
            <a:custGeom>
              <a:avLst/>
              <a:gdLst/>
              <a:ahLst/>
              <a:cxnLst/>
              <a:rect l="l" t="t" r="r" b="b"/>
              <a:pathLst>
                <a:path w="377825" h="519430">
                  <a:moveTo>
                    <a:pt x="377584" y="518355"/>
                  </a:moveTo>
                  <a:lnTo>
                    <a:pt x="187834" y="0"/>
                  </a:lnTo>
                  <a:lnTo>
                    <a:pt x="0" y="519051"/>
                  </a:lnTo>
                  <a:lnTo>
                    <a:pt x="377584" y="518355"/>
                  </a:lnTo>
                  <a:close/>
                </a:path>
              </a:pathLst>
            </a:custGeom>
            <a:ln w="1142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261" y="1390762"/>
              <a:ext cx="436245" cy="436245"/>
            </a:xfrm>
            <a:custGeom>
              <a:avLst/>
              <a:gdLst/>
              <a:ahLst/>
              <a:cxnLst/>
              <a:rect l="l" t="t" r="r" b="b"/>
              <a:pathLst>
                <a:path w="436245" h="436244">
                  <a:moveTo>
                    <a:pt x="217950" y="0"/>
                  </a:moveTo>
                  <a:lnTo>
                    <a:pt x="167976" y="5756"/>
                  </a:lnTo>
                  <a:lnTo>
                    <a:pt x="122101" y="22152"/>
                  </a:lnTo>
                  <a:lnTo>
                    <a:pt x="81633" y="47881"/>
                  </a:lnTo>
                  <a:lnTo>
                    <a:pt x="47881" y="81633"/>
                  </a:lnTo>
                  <a:lnTo>
                    <a:pt x="22152" y="122100"/>
                  </a:lnTo>
                  <a:lnTo>
                    <a:pt x="5756" y="167975"/>
                  </a:lnTo>
                  <a:lnTo>
                    <a:pt x="0" y="217949"/>
                  </a:lnTo>
                  <a:lnTo>
                    <a:pt x="5756" y="267923"/>
                  </a:lnTo>
                  <a:lnTo>
                    <a:pt x="22152" y="313798"/>
                  </a:lnTo>
                  <a:lnTo>
                    <a:pt x="47881" y="354266"/>
                  </a:lnTo>
                  <a:lnTo>
                    <a:pt x="81633" y="388018"/>
                  </a:lnTo>
                  <a:lnTo>
                    <a:pt x="122101" y="413746"/>
                  </a:lnTo>
                  <a:lnTo>
                    <a:pt x="167976" y="430143"/>
                  </a:lnTo>
                  <a:lnTo>
                    <a:pt x="217950" y="435899"/>
                  </a:lnTo>
                  <a:lnTo>
                    <a:pt x="267923" y="430143"/>
                  </a:lnTo>
                  <a:lnTo>
                    <a:pt x="313798" y="413746"/>
                  </a:lnTo>
                  <a:lnTo>
                    <a:pt x="354266" y="388018"/>
                  </a:lnTo>
                  <a:lnTo>
                    <a:pt x="388018" y="354266"/>
                  </a:lnTo>
                  <a:lnTo>
                    <a:pt x="413747" y="313798"/>
                  </a:lnTo>
                  <a:lnTo>
                    <a:pt x="430143" y="267923"/>
                  </a:lnTo>
                  <a:lnTo>
                    <a:pt x="435899" y="217949"/>
                  </a:lnTo>
                  <a:lnTo>
                    <a:pt x="431673" y="175231"/>
                  </a:lnTo>
                  <a:lnTo>
                    <a:pt x="419309" y="134543"/>
                  </a:lnTo>
                  <a:lnTo>
                    <a:pt x="399281" y="97030"/>
                  </a:lnTo>
                  <a:lnTo>
                    <a:pt x="372063" y="63835"/>
                  </a:lnTo>
                  <a:lnTo>
                    <a:pt x="338868" y="36617"/>
                  </a:lnTo>
                  <a:lnTo>
                    <a:pt x="301355" y="16590"/>
                  </a:lnTo>
                  <a:lnTo>
                    <a:pt x="260668" y="4226"/>
                  </a:lnTo>
                  <a:lnTo>
                    <a:pt x="2179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3486" y="1436090"/>
            <a:ext cx="127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95" dirty="0">
                <a:latin typeface="Tahoma"/>
                <a:cs typeface="Tahoma"/>
              </a:rPr>
              <a:t>1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1261" y="28385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3486" y="2883890"/>
            <a:ext cx="169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5" dirty="0">
                <a:latin typeface="Tahoma"/>
                <a:cs typeface="Tahoma"/>
              </a:rPr>
              <a:t>fi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261" y="45911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0" y="0"/>
                </a:moveTo>
                <a:lnTo>
                  <a:pt x="167976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6" y="430143"/>
                </a:lnTo>
                <a:lnTo>
                  <a:pt x="217950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7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1" y="97030"/>
                </a:lnTo>
                <a:lnTo>
                  <a:pt x="372063" y="63835"/>
                </a:lnTo>
                <a:lnTo>
                  <a:pt x="338868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5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83486" y="4636490"/>
            <a:ext cx="181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35" dirty="0">
                <a:latin typeface="Tahoma"/>
                <a:cs typeface="Tahoma"/>
              </a:rPr>
              <a:t>3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9460" y="46673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51" y="0"/>
                </a:moveTo>
                <a:lnTo>
                  <a:pt x="167977" y="5756"/>
                </a:lnTo>
                <a:lnTo>
                  <a:pt x="122101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1" y="413746"/>
                </a:lnTo>
                <a:lnTo>
                  <a:pt x="167977" y="430143"/>
                </a:lnTo>
                <a:lnTo>
                  <a:pt x="217951" y="435899"/>
                </a:lnTo>
                <a:lnTo>
                  <a:pt x="267925" y="430143"/>
                </a:lnTo>
                <a:lnTo>
                  <a:pt x="313799" y="413746"/>
                </a:lnTo>
                <a:lnTo>
                  <a:pt x="354267" y="388018"/>
                </a:lnTo>
                <a:lnTo>
                  <a:pt x="388019" y="354266"/>
                </a:lnTo>
                <a:lnTo>
                  <a:pt x="413748" y="313798"/>
                </a:lnTo>
                <a:lnTo>
                  <a:pt x="430144" y="267923"/>
                </a:lnTo>
                <a:lnTo>
                  <a:pt x="435900" y="217949"/>
                </a:lnTo>
                <a:lnTo>
                  <a:pt x="431674" y="175231"/>
                </a:lnTo>
                <a:lnTo>
                  <a:pt x="419310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6" y="16590"/>
                </a:lnTo>
                <a:lnTo>
                  <a:pt x="260669" y="4226"/>
                </a:lnTo>
                <a:lnTo>
                  <a:pt x="217951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970035" y="4712690"/>
            <a:ext cx="204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15" dirty="0">
                <a:latin typeface="Tahoma"/>
                <a:cs typeface="Tahoma"/>
              </a:rPr>
              <a:t>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74960" y="2914762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5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92086" y="2960090"/>
            <a:ext cx="1930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25" dirty="0">
                <a:latin typeface="Tahoma"/>
                <a:cs typeface="Tahoma"/>
              </a:rPr>
              <a:t>5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74960" y="1390763"/>
            <a:ext cx="436245" cy="436245"/>
          </a:xfrm>
          <a:custGeom>
            <a:avLst/>
            <a:gdLst/>
            <a:ahLst/>
            <a:cxnLst/>
            <a:rect l="l" t="t" r="r" b="b"/>
            <a:pathLst>
              <a:path w="436245" h="436244">
                <a:moveTo>
                  <a:pt x="217949" y="0"/>
                </a:moveTo>
                <a:lnTo>
                  <a:pt x="167975" y="5756"/>
                </a:lnTo>
                <a:lnTo>
                  <a:pt x="122100" y="22152"/>
                </a:lnTo>
                <a:lnTo>
                  <a:pt x="81633" y="47881"/>
                </a:lnTo>
                <a:lnTo>
                  <a:pt x="47881" y="81633"/>
                </a:lnTo>
                <a:lnTo>
                  <a:pt x="22152" y="122100"/>
                </a:lnTo>
                <a:lnTo>
                  <a:pt x="5756" y="167975"/>
                </a:lnTo>
                <a:lnTo>
                  <a:pt x="0" y="217949"/>
                </a:lnTo>
                <a:lnTo>
                  <a:pt x="5756" y="267923"/>
                </a:lnTo>
                <a:lnTo>
                  <a:pt x="22152" y="313798"/>
                </a:lnTo>
                <a:lnTo>
                  <a:pt x="47881" y="354266"/>
                </a:lnTo>
                <a:lnTo>
                  <a:pt x="81633" y="388018"/>
                </a:lnTo>
                <a:lnTo>
                  <a:pt x="122100" y="413746"/>
                </a:lnTo>
                <a:lnTo>
                  <a:pt x="167975" y="430143"/>
                </a:lnTo>
                <a:lnTo>
                  <a:pt x="217949" y="435899"/>
                </a:lnTo>
                <a:lnTo>
                  <a:pt x="267923" y="430143"/>
                </a:lnTo>
                <a:lnTo>
                  <a:pt x="313798" y="413746"/>
                </a:lnTo>
                <a:lnTo>
                  <a:pt x="354266" y="388018"/>
                </a:lnTo>
                <a:lnTo>
                  <a:pt x="388018" y="354266"/>
                </a:lnTo>
                <a:lnTo>
                  <a:pt x="413746" y="313798"/>
                </a:lnTo>
                <a:lnTo>
                  <a:pt x="430143" y="267923"/>
                </a:lnTo>
                <a:lnTo>
                  <a:pt x="435899" y="217949"/>
                </a:lnTo>
                <a:lnTo>
                  <a:pt x="431673" y="175231"/>
                </a:lnTo>
                <a:lnTo>
                  <a:pt x="419309" y="134543"/>
                </a:lnTo>
                <a:lnTo>
                  <a:pt x="399282" y="97030"/>
                </a:lnTo>
                <a:lnTo>
                  <a:pt x="372064" y="63835"/>
                </a:lnTo>
                <a:lnTo>
                  <a:pt x="338869" y="36617"/>
                </a:lnTo>
                <a:lnTo>
                  <a:pt x="301355" y="16590"/>
                </a:lnTo>
                <a:lnTo>
                  <a:pt x="260668" y="4226"/>
                </a:lnTo>
                <a:lnTo>
                  <a:pt x="21794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92086" y="1436090"/>
            <a:ext cx="18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70" dirty="0">
                <a:latin typeface="Tahoma"/>
                <a:cs typeface="Tahoma"/>
              </a:rPr>
              <a:t>6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290050" y="5743225"/>
            <a:ext cx="1584960" cy="874394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7653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1390"/>
              </a:spcBef>
            </a:pPr>
            <a:r>
              <a:rPr sz="3000" b="1" i="1" spc="160" dirty="0">
                <a:latin typeface="Arial"/>
                <a:cs typeface="Arial"/>
              </a:rPr>
              <a:t>View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820" y="2650671"/>
            <a:ext cx="6866929" cy="15064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37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Marks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299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90" dirty="0">
                <a:solidFill>
                  <a:srgbClr val="000000"/>
                </a:solidFill>
                <a:latin typeface="Tahoma"/>
                <a:cs typeface="Tahoma"/>
              </a:rPr>
              <a:t>Variables</a:t>
            </a:r>
            <a:endParaRPr sz="28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11700" y="1745550"/>
            <a:ext cx="8452485" cy="3852545"/>
            <a:chOff x="311700" y="1745550"/>
            <a:chExt cx="8452485" cy="38525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700" y="1745550"/>
              <a:ext cx="8452025" cy="38489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21320" y="2132075"/>
              <a:ext cx="7240905" cy="3466465"/>
            </a:xfrm>
            <a:custGeom>
              <a:avLst/>
              <a:gdLst/>
              <a:ahLst/>
              <a:cxnLst/>
              <a:rect l="l" t="t" r="r" b="b"/>
              <a:pathLst>
                <a:path w="7240905" h="3466465">
                  <a:moveTo>
                    <a:pt x="3620135" y="0"/>
                  </a:moveTo>
                  <a:lnTo>
                    <a:pt x="2412631" y="0"/>
                  </a:lnTo>
                  <a:lnTo>
                    <a:pt x="2412631" y="77000"/>
                  </a:lnTo>
                  <a:lnTo>
                    <a:pt x="1207503" y="77000"/>
                  </a:lnTo>
                  <a:lnTo>
                    <a:pt x="0" y="77000"/>
                  </a:lnTo>
                  <a:lnTo>
                    <a:pt x="0" y="3390506"/>
                  </a:lnTo>
                  <a:lnTo>
                    <a:pt x="1207503" y="3390506"/>
                  </a:lnTo>
                  <a:lnTo>
                    <a:pt x="2414994" y="3390506"/>
                  </a:lnTo>
                  <a:lnTo>
                    <a:pt x="2414994" y="3313506"/>
                  </a:lnTo>
                  <a:lnTo>
                    <a:pt x="3620135" y="3313506"/>
                  </a:lnTo>
                  <a:lnTo>
                    <a:pt x="3620135" y="0"/>
                  </a:lnTo>
                  <a:close/>
                </a:path>
                <a:path w="7240905" h="3466465">
                  <a:moveTo>
                    <a:pt x="7240295" y="152400"/>
                  </a:moveTo>
                  <a:lnTo>
                    <a:pt x="6032805" y="152400"/>
                  </a:lnTo>
                  <a:lnTo>
                    <a:pt x="6032805" y="77000"/>
                  </a:lnTo>
                  <a:lnTo>
                    <a:pt x="4827651" y="77000"/>
                  </a:lnTo>
                  <a:lnTo>
                    <a:pt x="4825301" y="77000"/>
                  </a:lnTo>
                  <a:lnTo>
                    <a:pt x="3620147" y="77000"/>
                  </a:lnTo>
                  <a:lnTo>
                    <a:pt x="3620147" y="3390506"/>
                  </a:lnTo>
                  <a:lnTo>
                    <a:pt x="4825301" y="3390506"/>
                  </a:lnTo>
                  <a:lnTo>
                    <a:pt x="4827651" y="3390506"/>
                  </a:lnTo>
                  <a:lnTo>
                    <a:pt x="6032805" y="3390506"/>
                  </a:lnTo>
                  <a:lnTo>
                    <a:pt x="6032805" y="3465906"/>
                  </a:lnTo>
                  <a:lnTo>
                    <a:pt x="7240295" y="3465906"/>
                  </a:lnTo>
                  <a:lnTo>
                    <a:pt x="7240295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5" y="419695"/>
            <a:ext cx="8501062" cy="636686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87" y="2"/>
            <a:ext cx="9037498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6350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95" dirty="0">
                <a:solidFill>
                  <a:srgbClr val="000000"/>
                </a:solidFill>
                <a:latin typeface="Tahoma"/>
                <a:cs typeface="Tahoma"/>
              </a:rPr>
              <a:t>Characteristics</a:t>
            </a:r>
            <a:r>
              <a:rPr sz="2800" b="1" spc="-2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0" dirty="0">
                <a:solidFill>
                  <a:srgbClr val="000000"/>
                </a:solidFill>
                <a:latin typeface="Tahoma"/>
                <a:cs typeface="Tahoma"/>
              </a:rPr>
              <a:t>of</a:t>
            </a:r>
            <a:r>
              <a:rPr sz="2800" b="1" spc="-2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80" dirty="0">
                <a:solidFill>
                  <a:srgbClr val="000000"/>
                </a:solidFill>
                <a:latin typeface="Tahoma"/>
                <a:cs typeface="Tahoma"/>
              </a:rPr>
              <a:t>Visual</a:t>
            </a:r>
            <a:r>
              <a:rPr sz="2800" b="1" spc="-2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90" dirty="0">
                <a:solidFill>
                  <a:srgbClr val="000000"/>
                </a:solidFill>
                <a:latin typeface="Tahoma"/>
                <a:cs typeface="Tahoma"/>
              </a:rPr>
              <a:t>Variables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212232"/>
            <a:ext cx="7367905" cy="286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Tahoma"/>
                <a:cs typeface="Tahoma"/>
              </a:rPr>
              <a:t>Selective</a:t>
            </a:r>
            <a:r>
              <a:rPr sz="2400" dirty="0">
                <a:latin typeface="Lucida Sans Unicode"/>
                <a:cs typeface="Lucida Sans Unicode"/>
              </a:rPr>
              <a:t>: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i="1" spc="80" dirty="0">
                <a:latin typeface="Arial"/>
                <a:cs typeface="Arial"/>
              </a:rPr>
              <a:t>Does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00" dirty="0">
                <a:latin typeface="Arial"/>
                <a:cs typeface="Arial"/>
              </a:rPr>
              <a:t>it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00" dirty="0">
                <a:latin typeface="Arial"/>
                <a:cs typeface="Arial"/>
              </a:rPr>
              <a:t>make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280" dirty="0">
                <a:latin typeface="Arial"/>
                <a:cs typeface="Arial"/>
              </a:rPr>
              <a:t>a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80" dirty="0">
                <a:latin typeface="Arial"/>
                <a:cs typeface="Arial"/>
              </a:rPr>
              <a:t>mark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14" dirty="0">
                <a:latin typeface="Arial"/>
                <a:cs typeface="Arial"/>
              </a:rPr>
              <a:t>distinguishable?</a:t>
            </a:r>
            <a:endParaRPr sz="2400">
              <a:latin typeface="Arial"/>
              <a:cs typeface="Arial"/>
            </a:endParaRPr>
          </a:p>
          <a:p>
            <a:pPr marL="12700" marR="836294">
              <a:lnSpc>
                <a:spcPct val="169300"/>
              </a:lnSpc>
            </a:pPr>
            <a:r>
              <a:rPr sz="2400" b="1" spc="75" dirty="0">
                <a:latin typeface="Tahoma"/>
                <a:cs typeface="Tahoma"/>
              </a:rPr>
              <a:t>Associative</a:t>
            </a:r>
            <a:r>
              <a:rPr sz="2400" spc="-360" dirty="0">
                <a:latin typeface="Lucida Sans Unicode"/>
                <a:cs typeface="Lucida Sans Unicode"/>
              </a:rPr>
              <a:t>: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i="1" spc="190" dirty="0">
                <a:latin typeface="Arial"/>
                <a:cs typeface="Arial"/>
              </a:rPr>
              <a:t>Can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-135" dirty="0">
                <a:latin typeface="Arial"/>
                <a:cs typeface="Arial"/>
              </a:rPr>
              <a:t>I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00" dirty="0">
                <a:latin typeface="Arial"/>
                <a:cs typeface="Arial"/>
              </a:rPr>
              <a:t>group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80" dirty="0">
                <a:latin typeface="Arial"/>
                <a:cs typeface="Arial"/>
              </a:rPr>
              <a:t>marks?  </a:t>
            </a:r>
            <a:r>
              <a:rPr sz="2400" b="1" spc="55" dirty="0">
                <a:latin typeface="Tahoma"/>
                <a:cs typeface="Tahoma"/>
              </a:rPr>
              <a:t>Quantitative</a:t>
            </a:r>
            <a:r>
              <a:rPr sz="2400" spc="-360" dirty="0">
                <a:latin typeface="Lucida Sans Unicode"/>
                <a:cs typeface="Lucida Sans Unicode"/>
              </a:rPr>
              <a:t>:</a:t>
            </a:r>
            <a:r>
              <a:rPr sz="2400" spc="-140" dirty="0">
                <a:latin typeface="Lucida Sans Unicode"/>
                <a:cs typeface="Lucida Sans Unicode"/>
              </a:rPr>
              <a:t> </a:t>
            </a:r>
            <a:r>
              <a:rPr sz="2400" i="1" spc="190" dirty="0">
                <a:latin typeface="Arial"/>
                <a:cs typeface="Arial"/>
              </a:rPr>
              <a:t>Can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-135" dirty="0">
                <a:latin typeface="Arial"/>
                <a:cs typeface="Arial"/>
              </a:rPr>
              <a:t>I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45" dirty="0">
                <a:latin typeface="Arial"/>
                <a:cs typeface="Arial"/>
              </a:rPr>
              <a:t>do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20" dirty="0">
                <a:latin typeface="Arial"/>
                <a:cs typeface="Arial"/>
              </a:rPr>
              <a:t>maths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55" dirty="0">
                <a:latin typeface="Arial"/>
                <a:cs typeface="Arial"/>
              </a:rPr>
              <a:t>with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5" dirty="0">
                <a:latin typeface="Arial"/>
                <a:cs typeface="Arial"/>
              </a:rPr>
              <a:t>it?  </a:t>
            </a:r>
            <a:r>
              <a:rPr sz="2400" b="1" spc="-25" dirty="0">
                <a:latin typeface="Tahoma"/>
                <a:cs typeface="Tahoma"/>
              </a:rPr>
              <a:t>Order</a:t>
            </a:r>
            <a:r>
              <a:rPr sz="2400" spc="-25" dirty="0">
                <a:latin typeface="Lucida Sans Unicode"/>
                <a:cs typeface="Lucida Sans Unicode"/>
              </a:rPr>
              <a:t>: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i="1" spc="80" dirty="0">
                <a:latin typeface="Arial"/>
                <a:cs typeface="Arial"/>
              </a:rPr>
              <a:t>Does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00" dirty="0">
                <a:latin typeface="Arial"/>
                <a:cs typeface="Arial"/>
              </a:rPr>
              <a:t>it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165" dirty="0">
                <a:latin typeface="Arial"/>
                <a:cs typeface="Arial"/>
              </a:rPr>
              <a:t>imply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35" dirty="0">
                <a:latin typeface="Arial"/>
                <a:cs typeface="Arial"/>
              </a:rPr>
              <a:t>an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165" dirty="0">
                <a:latin typeface="Arial"/>
                <a:cs typeface="Arial"/>
              </a:rPr>
              <a:t>order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200" dirty="0">
                <a:latin typeface="Arial"/>
                <a:cs typeface="Arial"/>
              </a:rPr>
              <a:t>on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85" dirty="0">
                <a:latin typeface="Arial"/>
                <a:cs typeface="Arial"/>
              </a:rPr>
              <a:t>the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95" dirty="0">
                <a:latin typeface="Arial"/>
                <a:cs typeface="Arial"/>
              </a:rPr>
              <a:t>marks?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2400" b="1" spc="-35" dirty="0">
                <a:latin typeface="Tahoma"/>
                <a:cs typeface="Tahoma"/>
              </a:rPr>
              <a:t>Length</a:t>
            </a:r>
            <a:r>
              <a:rPr sz="2400" spc="-35" dirty="0">
                <a:latin typeface="Lucida Sans Unicode"/>
                <a:cs typeface="Lucida Sans Unicode"/>
              </a:rPr>
              <a:t>:</a:t>
            </a:r>
            <a:r>
              <a:rPr sz="2400" spc="-145" dirty="0">
                <a:latin typeface="Lucida Sans Unicode"/>
                <a:cs typeface="Lucida Sans Unicode"/>
              </a:rPr>
              <a:t> </a:t>
            </a:r>
            <a:r>
              <a:rPr sz="2400" i="1" spc="110" dirty="0">
                <a:latin typeface="Arial"/>
                <a:cs typeface="Arial"/>
              </a:rPr>
              <a:t>How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254" dirty="0">
                <a:latin typeface="Arial"/>
                <a:cs typeface="Arial"/>
              </a:rPr>
              <a:t>many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14" dirty="0">
                <a:latin typeface="Arial"/>
                <a:cs typeface="Arial"/>
              </a:rPr>
              <a:t>values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155" dirty="0">
                <a:latin typeface="Arial"/>
                <a:cs typeface="Arial"/>
              </a:rPr>
              <a:t>does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185" dirty="0">
                <a:latin typeface="Arial"/>
                <a:cs typeface="Arial"/>
              </a:rPr>
              <a:t>the</a:t>
            </a:r>
            <a:r>
              <a:rPr sz="2400" i="1" spc="-50" dirty="0">
                <a:latin typeface="Arial"/>
                <a:cs typeface="Arial"/>
              </a:rPr>
              <a:t> </a:t>
            </a:r>
            <a:r>
              <a:rPr sz="2400" i="1" spc="150" dirty="0">
                <a:latin typeface="Arial"/>
                <a:cs typeface="Arial"/>
              </a:rPr>
              <a:t>variable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spc="75" dirty="0">
                <a:latin typeface="Arial"/>
                <a:cs typeface="Arial"/>
              </a:rPr>
              <a:t>has?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5948" y="275099"/>
            <a:ext cx="7743190" cy="6507480"/>
            <a:chOff x="715948" y="275099"/>
            <a:chExt cx="7743190" cy="65074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5948" y="275099"/>
              <a:ext cx="7742990" cy="650740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7542" y="743254"/>
              <a:ext cx="1374140" cy="5799455"/>
            </a:xfrm>
            <a:custGeom>
              <a:avLst/>
              <a:gdLst/>
              <a:ahLst/>
              <a:cxnLst/>
              <a:rect l="l" t="t" r="r" b="b"/>
              <a:pathLst>
                <a:path w="1374139" h="5799455">
                  <a:moveTo>
                    <a:pt x="1320304" y="4971758"/>
                  </a:moveTo>
                  <a:lnTo>
                    <a:pt x="0" y="4971758"/>
                  </a:lnTo>
                  <a:lnTo>
                    <a:pt x="0" y="5799150"/>
                  </a:lnTo>
                  <a:lnTo>
                    <a:pt x="1320304" y="5799150"/>
                  </a:lnTo>
                  <a:lnTo>
                    <a:pt x="1320304" y="4971758"/>
                  </a:lnTo>
                  <a:close/>
                </a:path>
                <a:path w="1374139" h="5799455">
                  <a:moveTo>
                    <a:pt x="1374025" y="3548926"/>
                  </a:moveTo>
                  <a:lnTo>
                    <a:pt x="53721" y="3548926"/>
                  </a:lnTo>
                  <a:lnTo>
                    <a:pt x="53721" y="4376331"/>
                  </a:lnTo>
                  <a:lnTo>
                    <a:pt x="1374025" y="4376331"/>
                  </a:lnTo>
                  <a:lnTo>
                    <a:pt x="1374025" y="3548926"/>
                  </a:lnTo>
                  <a:close/>
                </a:path>
                <a:path w="1374139" h="5799455">
                  <a:moveTo>
                    <a:pt x="1374025" y="2126107"/>
                  </a:moveTo>
                  <a:lnTo>
                    <a:pt x="53721" y="2126107"/>
                  </a:lnTo>
                  <a:lnTo>
                    <a:pt x="53721" y="2953499"/>
                  </a:lnTo>
                  <a:lnTo>
                    <a:pt x="1374025" y="2953499"/>
                  </a:lnTo>
                  <a:lnTo>
                    <a:pt x="1374025" y="2126107"/>
                  </a:lnTo>
                  <a:close/>
                </a:path>
                <a:path w="1374139" h="5799455">
                  <a:moveTo>
                    <a:pt x="1374025" y="950620"/>
                  </a:moveTo>
                  <a:lnTo>
                    <a:pt x="53721" y="950620"/>
                  </a:lnTo>
                  <a:lnTo>
                    <a:pt x="53721" y="1778025"/>
                  </a:lnTo>
                  <a:lnTo>
                    <a:pt x="1374025" y="1778025"/>
                  </a:lnTo>
                  <a:lnTo>
                    <a:pt x="1374025" y="950620"/>
                  </a:lnTo>
                  <a:close/>
                </a:path>
                <a:path w="1374139" h="5799455">
                  <a:moveTo>
                    <a:pt x="1374025" y="0"/>
                  </a:moveTo>
                  <a:lnTo>
                    <a:pt x="53721" y="0"/>
                  </a:lnTo>
                  <a:lnTo>
                    <a:pt x="53721" y="827405"/>
                  </a:lnTo>
                  <a:lnTo>
                    <a:pt x="1374025" y="827405"/>
                  </a:lnTo>
                  <a:lnTo>
                    <a:pt x="1374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9137" y="804237"/>
            <a:ext cx="8850630" cy="5414010"/>
            <a:chOff x="129137" y="804237"/>
            <a:chExt cx="8850630" cy="54140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137" y="804237"/>
              <a:ext cx="8850416" cy="54138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1241" y="1473034"/>
              <a:ext cx="998219" cy="4665345"/>
            </a:xfrm>
            <a:custGeom>
              <a:avLst/>
              <a:gdLst/>
              <a:ahLst/>
              <a:cxnLst/>
              <a:rect l="l" t="t" r="r" b="b"/>
              <a:pathLst>
                <a:path w="998219" h="4665345">
                  <a:moveTo>
                    <a:pt x="917702" y="3246170"/>
                  </a:moveTo>
                  <a:lnTo>
                    <a:pt x="0" y="3246170"/>
                  </a:lnTo>
                  <a:lnTo>
                    <a:pt x="0" y="4009669"/>
                  </a:lnTo>
                  <a:lnTo>
                    <a:pt x="917702" y="4009669"/>
                  </a:lnTo>
                  <a:lnTo>
                    <a:pt x="917702" y="3246170"/>
                  </a:lnTo>
                  <a:close/>
                </a:path>
                <a:path w="998219" h="4665345">
                  <a:moveTo>
                    <a:pt x="917702" y="2164143"/>
                  </a:moveTo>
                  <a:lnTo>
                    <a:pt x="0" y="2164143"/>
                  </a:lnTo>
                  <a:lnTo>
                    <a:pt x="0" y="2927642"/>
                  </a:lnTo>
                  <a:lnTo>
                    <a:pt x="917702" y="2927642"/>
                  </a:lnTo>
                  <a:lnTo>
                    <a:pt x="917702" y="2164143"/>
                  </a:lnTo>
                  <a:close/>
                </a:path>
                <a:path w="998219" h="4665345">
                  <a:moveTo>
                    <a:pt x="917702" y="1082065"/>
                  </a:moveTo>
                  <a:lnTo>
                    <a:pt x="0" y="1082065"/>
                  </a:lnTo>
                  <a:lnTo>
                    <a:pt x="0" y="1845576"/>
                  </a:lnTo>
                  <a:lnTo>
                    <a:pt x="917702" y="1845576"/>
                  </a:lnTo>
                  <a:lnTo>
                    <a:pt x="917702" y="1082065"/>
                  </a:lnTo>
                  <a:close/>
                </a:path>
                <a:path w="998219" h="4665345">
                  <a:moveTo>
                    <a:pt x="917702" y="0"/>
                  </a:moveTo>
                  <a:lnTo>
                    <a:pt x="0" y="0"/>
                  </a:lnTo>
                  <a:lnTo>
                    <a:pt x="0" y="763498"/>
                  </a:lnTo>
                  <a:lnTo>
                    <a:pt x="917702" y="763498"/>
                  </a:lnTo>
                  <a:lnTo>
                    <a:pt x="917702" y="0"/>
                  </a:lnTo>
                  <a:close/>
                </a:path>
                <a:path w="998219" h="4665345">
                  <a:moveTo>
                    <a:pt x="997673" y="4068915"/>
                  </a:moveTo>
                  <a:lnTo>
                    <a:pt x="79971" y="4068915"/>
                  </a:lnTo>
                  <a:lnTo>
                    <a:pt x="79971" y="4665027"/>
                  </a:lnTo>
                  <a:lnTo>
                    <a:pt x="997673" y="4665027"/>
                  </a:lnTo>
                  <a:lnTo>
                    <a:pt x="997673" y="40689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25" y="950137"/>
            <a:ext cx="8715375" cy="5105400"/>
            <a:chOff x="83425" y="950137"/>
            <a:chExt cx="8715375" cy="5105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425" y="950137"/>
              <a:ext cx="8715341" cy="5105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31241" y="1473034"/>
              <a:ext cx="986155" cy="4556760"/>
            </a:xfrm>
            <a:custGeom>
              <a:avLst/>
              <a:gdLst/>
              <a:ahLst/>
              <a:cxnLst/>
              <a:rect l="l" t="t" r="r" b="b"/>
              <a:pathLst>
                <a:path w="986155" h="4556760">
                  <a:moveTo>
                    <a:pt x="917702" y="2164143"/>
                  </a:moveTo>
                  <a:lnTo>
                    <a:pt x="0" y="2164143"/>
                  </a:lnTo>
                  <a:lnTo>
                    <a:pt x="0" y="2927642"/>
                  </a:lnTo>
                  <a:lnTo>
                    <a:pt x="917702" y="2927642"/>
                  </a:lnTo>
                  <a:lnTo>
                    <a:pt x="917702" y="2164143"/>
                  </a:lnTo>
                  <a:close/>
                </a:path>
                <a:path w="986155" h="4556760">
                  <a:moveTo>
                    <a:pt x="917702" y="1082065"/>
                  </a:moveTo>
                  <a:lnTo>
                    <a:pt x="0" y="1082065"/>
                  </a:lnTo>
                  <a:lnTo>
                    <a:pt x="0" y="1845576"/>
                  </a:lnTo>
                  <a:lnTo>
                    <a:pt x="917702" y="1845576"/>
                  </a:lnTo>
                  <a:lnTo>
                    <a:pt x="917702" y="1082065"/>
                  </a:lnTo>
                  <a:close/>
                </a:path>
                <a:path w="986155" h="4556760">
                  <a:moveTo>
                    <a:pt x="917702" y="0"/>
                  </a:moveTo>
                  <a:lnTo>
                    <a:pt x="0" y="0"/>
                  </a:lnTo>
                  <a:lnTo>
                    <a:pt x="0" y="763498"/>
                  </a:lnTo>
                  <a:lnTo>
                    <a:pt x="917702" y="763498"/>
                  </a:lnTo>
                  <a:lnTo>
                    <a:pt x="917702" y="0"/>
                  </a:lnTo>
                  <a:close/>
                </a:path>
                <a:path w="986155" h="4556760">
                  <a:moveTo>
                    <a:pt x="985608" y="3960241"/>
                  </a:moveTo>
                  <a:lnTo>
                    <a:pt x="917702" y="3960241"/>
                  </a:lnTo>
                  <a:lnTo>
                    <a:pt x="917702" y="3246170"/>
                  </a:lnTo>
                  <a:lnTo>
                    <a:pt x="0" y="3246170"/>
                  </a:lnTo>
                  <a:lnTo>
                    <a:pt x="0" y="4009669"/>
                  </a:lnTo>
                  <a:lnTo>
                    <a:pt x="67906" y="4009669"/>
                  </a:lnTo>
                  <a:lnTo>
                    <a:pt x="67906" y="4556341"/>
                  </a:lnTo>
                  <a:lnTo>
                    <a:pt x="985608" y="4556341"/>
                  </a:lnTo>
                  <a:lnTo>
                    <a:pt x="985608" y="39602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47607C-0E0F-646D-DC51-955AC9802BB7}"/>
              </a:ext>
            </a:extLst>
          </p:cNvPr>
          <p:cNvSpPr txBox="1"/>
          <p:nvPr/>
        </p:nvSpPr>
        <p:spPr>
          <a:xfrm>
            <a:off x="473188" y="643465"/>
            <a:ext cx="2921519" cy="1846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>
                <a:effectLst/>
                <a:latin typeface="+mj-lt"/>
                <a:ea typeface="+mj-ea"/>
                <a:cs typeface="+mj-cs"/>
              </a:rPr>
              <a:t>Open source visualization tools</a:t>
            </a:r>
            <a:endParaRPr lang="en-US" sz="4000"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662311-F021-95C7-E0A1-102D27933418}"/>
              </a:ext>
            </a:extLst>
          </p:cNvPr>
          <p:cNvSpPr txBox="1"/>
          <p:nvPr/>
        </p:nvSpPr>
        <p:spPr>
          <a:xfrm>
            <a:off x="473202" y="2807167"/>
            <a:ext cx="2921641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Tableau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Google Charts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Dundas BI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</a:t>
            </a:r>
            <a:endParaRPr lang="en-US" sz="19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JupyteR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Infogram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ChartBlocks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FusionCharts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</a:rPr>
              <a:t>Grafana</a:t>
            </a:r>
          </a:p>
        </p:txBody>
      </p:sp>
      <p:pic>
        <p:nvPicPr>
          <p:cNvPr id="3080" name="Picture 8" descr="Cesium ion Integrations – Cesium">
            <a:extLst>
              <a:ext uri="{FF2B5EF4-FFF2-40B4-BE49-F238E27FC236}">
                <a16:creationId xmlns:a16="http://schemas.microsoft.com/office/drawing/2014/main" id="{B957E408-7EB4-24B5-E338-2873622D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468" y="1239670"/>
            <a:ext cx="2324862" cy="130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pache ECharts">
            <a:extLst>
              <a:ext uri="{FF2B5EF4-FFF2-40B4-BE49-F238E27FC236}">
                <a16:creationId xmlns:a16="http://schemas.microsoft.com/office/drawing/2014/main" id="{D8E70E60-9030-E2C6-0CF6-6D97A9181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5916" y="1164062"/>
            <a:ext cx="2839212" cy="6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3.js - GeeksforGeeks">
            <a:extLst>
              <a:ext uri="{FF2B5EF4-FFF2-40B4-BE49-F238E27FC236}">
                <a16:creationId xmlns:a16="http://schemas.microsoft.com/office/drawing/2014/main" id="{94BA7DFD-ADA6-B12D-1C40-CBE6984F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468" y="4413328"/>
            <a:ext cx="2324862" cy="11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ga | Plant-based Nutrition – Vega (US)">
            <a:extLst>
              <a:ext uri="{FF2B5EF4-FFF2-40B4-BE49-F238E27FC236}">
                <a16:creationId xmlns:a16="http://schemas.microsoft.com/office/drawing/2014/main" id="{B377C0DB-4397-A528-A29B-53148A3EE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5916" y="3843189"/>
            <a:ext cx="2839212" cy="14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888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75" y="687375"/>
            <a:ext cx="8810669" cy="543638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812" y="246784"/>
            <a:ext cx="8713005" cy="55577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2800" y="6164238"/>
            <a:ext cx="82988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Tahoma"/>
                <a:cs typeface="Tahoma"/>
                <a:hlinkClick r:id="rId3"/>
              </a:rPr>
              <a:t>http://innovis.cpsc.ucalgary.ca/innovis/uploads/Publications/Publications/Carpendale_visual_variables.pdf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625" y="562570"/>
            <a:ext cx="5786437" cy="579536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5060"/>
            <a:ext cx="9144000" cy="39657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4448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25" dirty="0">
                <a:solidFill>
                  <a:srgbClr val="000000"/>
                </a:solidFill>
                <a:latin typeface="Tahoma"/>
                <a:cs typeface="Tahoma"/>
              </a:rPr>
              <a:t>How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25" dirty="0">
                <a:solidFill>
                  <a:srgbClr val="000000"/>
                </a:solidFill>
                <a:latin typeface="Tahoma"/>
                <a:cs typeface="Tahoma"/>
              </a:rPr>
              <a:t>to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114" dirty="0">
                <a:solidFill>
                  <a:srgbClr val="000000"/>
                </a:solidFill>
                <a:latin typeface="Tahoma"/>
                <a:cs typeface="Tahoma"/>
              </a:rPr>
              <a:t>decode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60" dirty="0">
                <a:solidFill>
                  <a:srgbClr val="000000"/>
                </a:solidFill>
                <a:latin typeface="Tahoma"/>
                <a:cs typeface="Tahoma"/>
              </a:rPr>
              <a:t>bubbles?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054" y="1293740"/>
            <a:ext cx="2726696" cy="20487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414525" y="1659162"/>
            <a:ext cx="3409950" cy="331470"/>
          </a:xfrm>
          <a:custGeom>
            <a:avLst/>
            <a:gdLst/>
            <a:ahLst/>
            <a:cxnLst/>
            <a:rect l="l" t="t" r="r" b="b"/>
            <a:pathLst>
              <a:path w="3409950" h="331469">
                <a:moveTo>
                  <a:pt x="3409499" y="0"/>
                </a:moveTo>
                <a:lnTo>
                  <a:pt x="0" y="0"/>
                </a:lnTo>
                <a:lnTo>
                  <a:pt x="0" y="331200"/>
                </a:lnTo>
                <a:lnTo>
                  <a:pt x="3409499" y="331200"/>
                </a:lnTo>
                <a:lnTo>
                  <a:pt x="3409499" y="0"/>
                </a:lnTo>
                <a:close/>
              </a:path>
            </a:pathLst>
          </a:custGeom>
          <a:solidFill>
            <a:srgbClr val="C8CC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4525" y="2152512"/>
            <a:ext cx="1110615" cy="331470"/>
          </a:xfrm>
          <a:custGeom>
            <a:avLst/>
            <a:gdLst/>
            <a:ahLst/>
            <a:cxnLst/>
            <a:rect l="l" t="t" r="r" b="b"/>
            <a:pathLst>
              <a:path w="1110615" h="331469">
                <a:moveTo>
                  <a:pt x="1110599" y="0"/>
                </a:moveTo>
                <a:lnTo>
                  <a:pt x="0" y="0"/>
                </a:lnTo>
                <a:lnTo>
                  <a:pt x="0" y="331199"/>
                </a:lnTo>
                <a:lnTo>
                  <a:pt x="1110599" y="331199"/>
                </a:lnTo>
                <a:lnTo>
                  <a:pt x="111059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414525" y="3003849"/>
            <a:ext cx="3409950" cy="824865"/>
            <a:chOff x="5414525" y="3003849"/>
            <a:chExt cx="3409950" cy="824865"/>
          </a:xfrm>
        </p:grpSpPr>
        <p:sp>
          <p:nvSpPr>
            <p:cNvPr id="7" name="object 7"/>
            <p:cNvSpPr/>
            <p:nvPr/>
          </p:nvSpPr>
          <p:spPr>
            <a:xfrm>
              <a:off x="5414525" y="3003849"/>
              <a:ext cx="3409950" cy="331470"/>
            </a:xfrm>
            <a:custGeom>
              <a:avLst/>
              <a:gdLst/>
              <a:ahLst/>
              <a:cxnLst/>
              <a:rect l="l" t="t" r="r" b="b"/>
              <a:pathLst>
                <a:path w="3409950" h="331470">
                  <a:moveTo>
                    <a:pt x="3409499" y="0"/>
                  </a:moveTo>
                  <a:lnTo>
                    <a:pt x="0" y="0"/>
                  </a:lnTo>
                  <a:lnTo>
                    <a:pt x="0" y="331200"/>
                  </a:lnTo>
                  <a:lnTo>
                    <a:pt x="3409499" y="331200"/>
                  </a:lnTo>
                  <a:lnTo>
                    <a:pt x="3409499" y="0"/>
                  </a:lnTo>
                  <a:close/>
                </a:path>
              </a:pathLst>
            </a:custGeom>
            <a:solidFill>
              <a:srgbClr val="C8C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14525" y="3497200"/>
              <a:ext cx="1718310" cy="331470"/>
            </a:xfrm>
            <a:custGeom>
              <a:avLst/>
              <a:gdLst/>
              <a:ahLst/>
              <a:cxnLst/>
              <a:rect l="l" t="t" r="r" b="b"/>
              <a:pathLst>
                <a:path w="1718309" h="331470">
                  <a:moveTo>
                    <a:pt x="1718099" y="0"/>
                  </a:moveTo>
                  <a:lnTo>
                    <a:pt x="0" y="0"/>
                  </a:lnTo>
                  <a:lnTo>
                    <a:pt x="0" y="331199"/>
                  </a:lnTo>
                  <a:lnTo>
                    <a:pt x="1718099" y="331199"/>
                  </a:lnTo>
                  <a:lnTo>
                    <a:pt x="1718099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35104" y="3191953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359337" y="0"/>
                  </a:moveTo>
                  <a:lnTo>
                    <a:pt x="237171" y="122167"/>
                  </a:lnTo>
                  <a:lnTo>
                    <a:pt x="115003" y="0"/>
                  </a:lnTo>
                  <a:lnTo>
                    <a:pt x="0" y="115004"/>
                  </a:lnTo>
                  <a:lnTo>
                    <a:pt x="122166" y="237172"/>
                  </a:lnTo>
                  <a:lnTo>
                    <a:pt x="0" y="359338"/>
                  </a:lnTo>
                  <a:lnTo>
                    <a:pt x="115003" y="474342"/>
                  </a:lnTo>
                  <a:lnTo>
                    <a:pt x="237171" y="352176"/>
                  </a:lnTo>
                  <a:lnTo>
                    <a:pt x="359337" y="474342"/>
                  </a:lnTo>
                  <a:lnTo>
                    <a:pt x="474341" y="359338"/>
                  </a:lnTo>
                  <a:lnTo>
                    <a:pt x="352174" y="237172"/>
                  </a:lnTo>
                  <a:lnTo>
                    <a:pt x="474341" y="115004"/>
                  </a:lnTo>
                  <a:lnTo>
                    <a:pt x="3593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422799" y="4432374"/>
            <a:ext cx="3409950" cy="824865"/>
            <a:chOff x="5422799" y="4432374"/>
            <a:chExt cx="3409950" cy="824865"/>
          </a:xfrm>
        </p:grpSpPr>
        <p:sp>
          <p:nvSpPr>
            <p:cNvPr id="11" name="object 11"/>
            <p:cNvSpPr/>
            <p:nvPr/>
          </p:nvSpPr>
          <p:spPr>
            <a:xfrm>
              <a:off x="5422799" y="4432374"/>
              <a:ext cx="3409950" cy="331470"/>
            </a:xfrm>
            <a:custGeom>
              <a:avLst/>
              <a:gdLst/>
              <a:ahLst/>
              <a:cxnLst/>
              <a:rect l="l" t="t" r="r" b="b"/>
              <a:pathLst>
                <a:path w="3409950" h="331470">
                  <a:moveTo>
                    <a:pt x="3409500" y="0"/>
                  </a:moveTo>
                  <a:lnTo>
                    <a:pt x="0" y="0"/>
                  </a:lnTo>
                  <a:lnTo>
                    <a:pt x="0" y="331200"/>
                  </a:lnTo>
                  <a:lnTo>
                    <a:pt x="3409500" y="331200"/>
                  </a:lnTo>
                  <a:lnTo>
                    <a:pt x="3409500" y="0"/>
                  </a:lnTo>
                  <a:close/>
                </a:path>
              </a:pathLst>
            </a:custGeom>
            <a:solidFill>
              <a:srgbClr val="C8CC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22799" y="4925725"/>
              <a:ext cx="2585085" cy="331470"/>
            </a:xfrm>
            <a:custGeom>
              <a:avLst/>
              <a:gdLst/>
              <a:ahLst/>
              <a:cxnLst/>
              <a:rect l="l" t="t" r="r" b="b"/>
              <a:pathLst>
                <a:path w="2585084" h="331470">
                  <a:moveTo>
                    <a:pt x="2584800" y="0"/>
                  </a:moveTo>
                  <a:lnTo>
                    <a:pt x="0" y="0"/>
                  </a:lnTo>
                  <a:lnTo>
                    <a:pt x="0" y="331199"/>
                  </a:lnTo>
                  <a:lnTo>
                    <a:pt x="2584800" y="331199"/>
                  </a:lnTo>
                  <a:lnTo>
                    <a:pt x="2584800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0104" y="4639504"/>
              <a:ext cx="474345" cy="474345"/>
            </a:xfrm>
            <a:custGeom>
              <a:avLst/>
              <a:gdLst/>
              <a:ahLst/>
              <a:cxnLst/>
              <a:rect l="l" t="t" r="r" b="b"/>
              <a:pathLst>
                <a:path w="474345" h="474345">
                  <a:moveTo>
                    <a:pt x="359337" y="0"/>
                  </a:moveTo>
                  <a:lnTo>
                    <a:pt x="237171" y="122166"/>
                  </a:lnTo>
                  <a:lnTo>
                    <a:pt x="115003" y="0"/>
                  </a:lnTo>
                  <a:lnTo>
                    <a:pt x="0" y="115003"/>
                  </a:lnTo>
                  <a:lnTo>
                    <a:pt x="122166" y="237171"/>
                  </a:lnTo>
                  <a:lnTo>
                    <a:pt x="0" y="359337"/>
                  </a:lnTo>
                  <a:lnTo>
                    <a:pt x="115003" y="474342"/>
                  </a:lnTo>
                  <a:lnTo>
                    <a:pt x="237171" y="352174"/>
                  </a:lnTo>
                  <a:lnTo>
                    <a:pt x="359337" y="474342"/>
                  </a:lnTo>
                  <a:lnTo>
                    <a:pt x="474341" y="359337"/>
                  </a:lnTo>
                  <a:lnTo>
                    <a:pt x="352174" y="237171"/>
                  </a:lnTo>
                  <a:lnTo>
                    <a:pt x="474341" y="115003"/>
                  </a:lnTo>
                  <a:lnTo>
                    <a:pt x="3593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37349" y="1848050"/>
            <a:ext cx="378460" cy="172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500" b="1" spc="45" dirty="0">
                <a:latin typeface="Tahoma"/>
                <a:cs typeface="Tahoma"/>
              </a:rPr>
              <a:t>a)</a:t>
            </a:r>
            <a:endParaRPr sz="2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2500" b="1" spc="5" dirty="0">
                <a:latin typeface="Tahoma"/>
                <a:cs typeface="Tahoma"/>
              </a:rPr>
              <a:t>b)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425" y="4591249"/>
            <a:ext cx="3517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55" dirty="0">
                <a:latin typeface="Tahoma"/>
                <a:cs typeface="Tahoma"/>
              </a:rPr>
              <a:t>c)</a:t>
            </a:r>
            <a:endParaRPr sz="250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3825" y="3828399"/>
            <a:ext cx="2540635" cy="1621155"/>
            <a:chOff x="1113825" y="3828399"/>
            <a:chExt cx="2540635" cy="1621155"/>
          </a:xfrm>
        </p:grpSpPr>
        <p:sp>
          <p:nvSpPr>
            <p:cNvPr id="17" name="object 17"/>
            <p:cNvSpPr/>
            <p:nvPr/>
          </p:nvSpPr>
          <p:spPr>
            <a:xfrm>
              <a:off x="2777799" y="4572399"/>
              <a:ext cx="876935" cy="876935"/>
            </a:xfrm>
            <a:custGeom>
              <a:avLst/>
              <a:gdLst/>
              <a:ahLst/>
              <a:cxnLst/>
              <a:rect l="l" t="t" r="r" b="b"/>
              <a:pathLst>
                <a:path w="876935" h="876935">
                  <a:moveTo>
                    <a:pt x="438299" y="0"/>
                  </a:moveTo>
                  <a:lnTo>
                    <a:pt x="390542" y="2571"/>
                  </a:lnTo>
                  <a:lnTo>
                    <a:pt x="344274" y="10109"/>
                  </a:lnTo>
                  <a:lnTo>
                    <a:pt x="299763" y="22344"/>
                  </a:lnTo>
                  <a:lnTo>
                    <a:pt x="257276" y="39011"/>
                  </a:lnTo>
                  <a:lnTo>
                    <a:pt x="217081" y="59840"/>
                  </a:lnTo>
                  <a:lnTo>
                    <a:pt x="179445" y="84566"/>
                  </a:lnTo>
                  <a:lnTo>
                    <a:pt x="144636" y="112920"/>
                  </a:lnTo>
                  <a:lnTo>
                    <a:pt x="112920" y="144636"/>
                  </a:lnTo>
                  <a:lnTo>
                    <a:pt x="84566" y="179445"/>
                  </a:lnTo>
                  <a:lnTo>
                    <a:pt x="59840" y="217081"/>
                  </a:lnTo>
                  <a:lnTo>
                    <a:pt x="39011" y="257276"/>
                  </a:lnTo>
                  <a:lnTo>
                    <a:pt x="22344" y="299763"/>
                  </a:lnTo>
                  <a:lnTo>
                    <a:pt x="10109" y="344274"/>
                  </a:lnTo>
                  <a:lnTo>
                    <a:pt x="2571" y="390542"/>
                  </a:lnTo>
                  <a:lnTo>
                    <a:pt x="0" y="438299"/>
                  </a:lnTo>
                  <a:lnTo>
                    <a:pt x="2571" y="486057"/>
                  </a:lnTo>
                  <a:lnTo>
                    <a:pt x="10109" y="532325"/>
                  </a:lnTo>
                  <a:lnTo>
                    <a:pt x="22344" y="576836"/>
                  </a:lnTo>
                  <a:lnTo>
                    <a:pt x="39011" y="619323"/>
                  </a:lnTo>
                  <a:lnTo>
                    <a:pt x="59840" y="659518"/>
                  </a:lnTo>
                  <a:lnTo>
                    <a:pt x="84566" y="697154"/>
                  </a:lnTo>
                  <a:lnTo>
                    <a:pt x="112920" y="731963"/>
                  </a:lnTo>
                  <a:lnTo>
                    <a:pt x="144636" y="763679"/>
                  </a:lnTo>
                  <a:lnTo>
                    <a:pt x="179445" y="792033"/>
                  </a:lnTo>
                  <a:lnTo>
                    <a:pt x="217081" y="816759"/>
                  </a:lnTo>
                  <a:lnTo>
                    <a:pt x="257276" y="837588"/>
                  </a:lnTo>
                  <a:lnTo>
                    <a:pt x="299763" y="854254"/>
                  </a:lnTo>
                  <a:lnTo>
                    <a:pt x="344274" y="866490"/>
                  </a:lnTo>
                  <a:lnTo>
                    <a:pt x="390542" y="874027"/>
                  </a:lnTo>
                  <a:lnTo>
                    <a:pt x="438299" y="876599"/>
                  </a:lnTo>
                  <a:lnTo>
                    <a:pt x="486057" y="874027"/>
                  </a:lnTo>
                  <a:lnTo>
                    <a:pt x="532325" y="866490"/>
                  </a:lnTo>
                  <a:lnTo>
                    <a:pt x="576836" y="854254"/>
                  </a:lnTo>
                  <a:lnTo>
                    <a:pt x="619323" y="837588"/>
                  </a:lnTo>
                  <a:lnTo>
                    <a:pt x="659518" y="816759"/>
                  </a:lnTo>
                  <a:lnTo>
                    <a:pt x="697154" y="792033"/>
                  </a:lnTo>
                  <a:lnTo>
                    <a:pt x="731963" y="763679"/>
                  </a:lnTo>
                  <a:lnTo>
                    <a:pt x="763679" y="731963"/>
                  </a:lnTo>
                  <a:lnTo>
                    <a:pt x="792033" y="697154"/>
                  </a:lnTo>
                  <a:lnTo>
                    <a:pt x="816759" y="659518"/>
                  </a:lnTo>
                  <a:lnTo>
                    <a:pt x="837588" y="619323"/>
                  </a:lnTo>
                  <a:lnTo>
                    <a:pt x="854254" y="576836"/>
                  </a:lnTo>
                  <a:lnTo>
                    <a:pt x="866490" y="532325"/>
                  </a:lnTo>
                  <a:lnTo>
                    <a:pt x="874027" y="486057"/>
                  </a:lnTo>
                  <a:lnTo>
                    <a:pt x="876599" y="438299"/>
                  </a:lnTo>
                  <a:lnTo>
                    <a:pt x="873802" y="388843"/>
                  </a:lnTo>
                  <a:lnTo>
                    <a:pt x="865527" y="340399"/>
                  </a:lnTo>
                  <a:lnTo>
                    <a:pt x="851954" y="293396"/>
                  </a:lnTo>
                  <a:lnTo>
                    <a:pt x="833260" y="248263"/>
                  </a:lnTo>
                  <a:lnTo>
                    <a:pt x="809622" y="205430"/>
                  </a:lnTo>
                  <a:lnTo>
                    <a:pt x="781217" y="165324"/>
                  </a:lnTo>
                  <a:lnTo>
                    <a:pt x="748225" y="128375"/>
                  </a:lnTo>
                  <a:lnTo>
                    <a:pt x="711276" y="95382"/>
                  </a:lnTo>
                  <a:lnTo>
                    <a:pt x="671170" y="66978"/>
                  </a:lnTo>
                  <a:lnTo>
                    <a:pt x="628336" y="43340"/>
                  </a:lnTo>
                  <a:lnTo>
                    <a:pt x="583202" y="24645"/>
                  </a:lnTo>
                  <a:lnTo>
                    <a:pt x="536199" y="11072"/>
                  </a:lnTo>
                  <a:lnTo>
                    <a:pt x="487755" y="2797"/>
                  </a:lnTo>
                  <a:lnTo>
                    <a:pt x="438299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3825" y="3828399"/>
              <a:ext cx="1621155" cy="1621155"/>
            </a:xfrm>
            <a:custGeom>
              <a:avLst/>
              <a:gdLst/>
              <a:ahLst/>
              <a:cxnLst/>
              <a:rect l="l" t="t" r="r" b="b"/>
              <a:pathLst>
                <a:path w="1621155" h="1621154">
                  <a:moveTo>
                    <a:pt x="810299" y="0"/>
                  </a:moveTo>
                  <a:lnTo>
                    <a:pt x="762688" y="1375"/>
                  </a:lnTo>
                  <a:lnTo>
                    <a:pt x="715801" y="5451"/>
                  </a:lnTo>
                  <a:lnTo>
                    <a:pt x="669715" y="12151"/>
                  </a:lnTo>
                  <a:lnTo>
                    <a:pt x="624505" y="21400"/>
                  </a:lnTo>
                  <a:lnTo>
                    <a:pt x="580248" y="33121"/>
                  </a:lnTo>
                  <a:lnTo>
                    <a:pt x="537019" y="47239"/>
                  </a:lnTo>
                  <a:lnTo>
                    <a:pt x="494894" y="63677"/>
                  </a:lnTo>
                  <a:lnTo>
                    <a:pt x="453950" y="82359"/>
                  </a:lnTo>
                  <a:lnTo>
                    <a:pt x="414262" y="103210"/>
                  </a:lnTo>
                  <a:lnTo>
                    <a:pt x="375907" y="126154"/>
                  </a:lnTo>
                  <a:lnTo>
                    <a:pt x="338960" y="151113"/>
                  </a:lnTo>
                  <a:lnTo>
                    <a:pt x="303498" y="178014"/>
                  </a:lnTo>
                  <a:lnTo>
                    <a:pt x="269596" y="206778"/>
                  </a:lnTo>
                  <a:lnTo>
                    <a:pt x="237331" y="237331"/>
                  </a:lnTo>
                  <a:lnTo>
                    <a:pt x="206778" y="269597"/>
                  </a:lnTo>
                  <a:lnTo>
                    <a:pt x="178013" y="303499"/>
                  </a:lnTo>
                  <a:lnTo>
                    <a:pt x="151113" y="338961"/>
                  </a:lnTo>
                  <a:lnTo>
                    <a:pt x="126153" y="375908"/>
                  </a:lnTo>
                  <a:lnTo>
                    <a:pt x="103210" y="414263"/>
                  </a:lnTo>
                  <a:lnTo>
                    <a:pt x="82359" y="453951"/>
                  </a:lnTo>
                  <a:lnTo>
                    <a:pt x="63677" y="494895"/>
                  </a:lnTo>
                  <a:lnTo>
                    <a:pt x="47239" y="537019"/>
                  </a:lnTo>
                  <a:lnTo>
                    <a:pt x="33121" y="580248"/>
                  </a:lnTo>
                  <a:lnTo>
                    <a:pt x="21400" y="624506"/>
                  </a:lnTo>
                  <a:lnTo>
                    <a:pt x="12151" y="669716"/>
                  </a:lnTo>
                  <a:lnTo>
                    <a:pt x="5451" y="715802"/>
                  </a:lnTo>
                  <a:lnTo>
                    <a:pt x="1375" y="762689"/>
                  </a:lnTo>
                  <a:lnTo>
                    <a:pt x="0" y="810300"/>
                  </a:lnTo>
                  <a:lnTo>
                    <a:pt x="1375" y="857911"/>
                  </a:lnTo>
                  <a:lnTo>
                    <a:pt x="5451" y="904798"/>
                  </a:lnTo>
                  <a:lnTo>
                    <a:pt x="12151" y="950885"/>
                  </a:lnTo>
                  <a:lnTo>
                    <a:pt x="21400" y="996094"/>
                  </a:lnTo>
                  <a:lnTo>
                    <a:pt x="33121" y="1040352"/>
                  </a:lnTo>
                  <a:lnTo>
                    <a:pt x="47239" y="1083581"/>
                  </a:lnTo>
                  <a:lnTo>
                    <a:pt x="63677" y="1125705"/>
                  </a:lnTo>
                  <a:lnTo>
                    <a:pt x="82359" y="1166649"/>
                  </a:lnTo>
                  <a:lnTo>
                    <a:pt x="103210" y="1206337"/>
                  </a:lnTo>
                  <a:lnTo>
                    <a:pt x="126153" y="1244692"/>
                  </a:lnTo>
                  <a:lnTo>
                    <a:pt x="151113" y="1281639"/>
                  </a:lnTo>
                  <a:lnTo>
                    <a:pt x="178013" y="1317101"/>
                  </a:lnTo>
                  <a:lnTo>
                    <a:pt x="206778" y="1351003"/>
                  </a:lnTo>
                  <a:lnTo>
                    <a:pt x="237331" y="1383268"/>
                  </a:lnTo>
                  <a:lnTo>
                    <a:pt x="269596" y="1413821"/>
                  </a:lnTo>
                  <a:lnTo>
                    <a:pt x="303498" y="1442586"/>
                  </a:lnTo>
                  <a:lnTo>
                    <a:pt x="338960" y="1469486"/>
                  </a:lnTo>
                  <a:lnTo>
                    <a:pt x="375907" y="1494446"/>
                  </a:lnTo>
                  <a:lnTo>
                    <a:pt x="414262" y="1517389"/>
                  </a:lnTo>
                  <a:lnTo>
                    <a:pt x="453950" y="1538240"/>
                  </a:lnTo>
                  <a:lnTo>
                    <a:pt x="494894" y="1556922"/>
                  </a:lnTo>
                  <a:lnTo>
                    <a:pt x="537019" y="1573360"/>
                  </a:lnTo>
                  <a:lnTo>
                    <a:pt x="580248" y="1587478"/>
                  </a:lnTo>
                  <a:lnTo>
                    <a:pt x="624505" y="1599199"/>
                  </a:lnTo>
                  <a:lnTo>
                    <a:pt x="669715" y="1608448"/>
                  </a:lnTo>
                  <a:lnTo>
                    <a:pt x="715801" y="1615148"/>
                  </a:lnTo>
                  <a:lnTo>
                    <a:pt x="762688" y="1619224"/>
                  </a:lnTo>
                  <a:lnTo>
                    <a:pt x="810299" y="1620600"/>
                  </a:lnTo>
                  <a:lnTo>
                    <a:pt x="857911" y="1619224"/>
                  </a:lnTo>
                  <a:lnTo>
                    <a:pt x="904797" y="1615148"/>
                  </a:lnTo>
                  <a:lnTo>
                    <a:pt x="950884" y="1608448"/>
                  </a:lnTo>
                  <a:lnTo>
                    <a:pt x="996094" y="1599199"/>
                  </a:lnTo>
                  <a:lnTo>
                    <a:pt x="1040351" y="1587478"/>
                  </a:lnTo>
                  <a:lnTo>
                    <a:pt x="1083580" y="1573360"/>
                  </a:lnTo>
                  <a:lnTo>
                    <a:pt x="1125705" y="1556922"/>
                  </a:lnTo>
                  <a:lnTo>
                    <a:pt x="1166649" y="1538240"/>
                  </a:lnTo>
                  <a:lnTo>
                    <a:pt x="1206337" y="1517389"/>
                  </a:lnTo>
                  <a:lnTo>
                    <a:pt x="1244692" y="1494446"/>
                  </a:lnTo>
                  <a:lnTo>
                    <a:pt x="1281639" y="1469486"/>
                  </a:lnTo>
                  <a:lnTo>
                    <a:pt x="1317101" y="1442586"/>
                  </a:lnTo>
                  <a:lnTo>
                    <a:pt x="1351003" y="1413821"/>
                  </a:lnTo>
                  <a:lnTo>
                    <a:pt x="1383268" y="1383268"/>
                  </a:lnTo>
                  <a:lnTo>
                    <a:pt x="1413821" y="1351003"/>
                  </a:lnTo>
                  <a:lnTo>
                    <a:pt x="1442586" y="1317101"/>
                  </a:lnTo>
                  <a:lnTo>
                    <a:pt x="1469486" y="1281639"/>
                  </a:lnTo>
                  <a:lnTo>
                    <a:pt x="1494446" y="1244692"/>
                  </a:lnTo>
                  <a:lnTo>
                    <a:pt x="1517389" y="1206337"/>
                  </a:lnTo>
                  <a:lnTo>
                    <a:pt x="1538240" y="1166649"/>
                  </a:lnTo>
                  <a:lnTo>
                    <a:pt x="1556923" y="1125705"/>
                  </a:lnTo>
                  <a:lnTo>
                    <a:pt x="1573361" y="1083581"/>
                  </a:lnTo>
                  <a:lnTo>
                    <a:pt x="1587478" y="1040352"/>
                  </a:lnTo>
                  <a:lnTo>
                    <a:pt x="1599199" y="996094"/>
                  </a:lnTo>
                  <a:lnTo>
                    <a:pt x="1608448" y="950885"/>
                  </a:lnTo>
                  <a:lnTo>
                    <a:pt x="1615149" y="904798"/>
                  </a:lnTo>
                  <a:lnTo>
                    <a:pt x="1619224" y="857911"/>
                  </a:lnTo>
                  <a:lnTo>
                    <a:pt x="1620600" y="810300"/>
                  </a:lnTo>
                  <a:lnTo>
                    <a:pt x="1619093" y="760883"/>
                  </a:lnTo>
                  <a:lnTo>
                    <a:pt x="1614607" y="711903"/>
                  </a:lnTo>
                  <a:lnTo>
                    <a:pt x="1607192" y="663483"/>
                  </a:lnTo>
                  <a:lnTo>
                    <a:pt x="1596900" y="615747"/>
                  </a:lnTo>
                  <a:lnTo>
                    <a:pt x="1583782" y="568819"/>
                  </a:lnTo>
                  <a:lnTo>
                    <a:pt x="1567890" y="522822"/>
                  </a:lnTo>
                  <a:lnTo>
                    <a:pt x="1549275" y="477881"/>
                  </a:lnTo>
                  <a:lnTo>
                    <a:pt x="1527987" y="434119"/>
                  </a:lnTo>
                  <a:lnTo>
                    <a:pt x="1504079" y="391660"/>
                  </a:lnTo>
                  <a:lnTo>
                    <a:pt x="1477602" y="350628"/>
                  </a:lnTo>
                  <a:lnTo>
                    <a:pt x="1448607" y="311146"/>
                  </a:lnTo>
                  <a:lnTo>
                    <a:pt x="1417145" y="273339"/>
                  </a:lnTo>
                  <a:lnTo>
                    <a:pt x="1383267" y="237331"/>
                  </a:lnTo>
                  <a:lnTo>
                    <a:pt x="1347259" y="203454"/>
                  </a:lnTo>
                  <a:lnTo>
                    <a:pt x="1309453" y="171992"/>
                  </a:lnTo>
                  <a:lnTo>
                    <a:pt x="1269971" y="142997"/>
                  </a:lnTo>
                  <a:lnTo>
                    <a:pt x="1228939" y="116520"/>
                  </a:lnTo>
                  <a:lnTo>
                    <a:pt x="1186481" y="92612"/>
                  </a:lnTo>
                  <a:lnTo>
                    <a:pt x="1142719" y="71325"/>
                  </a:lnTo>
                  <a:lnTo>
                    <a:pt x="1097778" y="52709"/>
                  </a:lnTo>
                  <a:lnTo>
                    <a:pt x="1051781" y="36817"/>
                  </a:lnTo>
                  <a:lnTo>
                    <a:pt x="1004853" y="23700"/>
                  </a:lnTo>
                  <a:lnTo>
                    <a:pt x="957116" y="13408"/>
                  </a:lnTo>
                  <a:lnTo>
                    <a:pt x="908696" y="5993"/>
                  </a:lnTo>
                  <a:lnTo>
                    <a:pt x="859716" y="1506"/>
                  </a:lnTo>
                  <a:lnTo>
                    <a:pt x="810299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703" y="0"/>
            <a:ext cx="65356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9877" y="323194"/>
            <a:ext cx="6933652" cy="651766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249" y="584500"/>
            <a:ext cx="8121649" cy="565977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1E5A46-B7CB-4871-941C-9D1C87BBA68C}"/>
              </a:ext>
            </a:extLst>
          </p:cNvPr>
          <p:cNvSpPr txBox="1"/>
          <p:nvPr/>
        </p:nvSpPr>
        <p:spPr>
          <a:xfrm>
            <a:off x="838200" y="689179"/>
            <a:ext cx="6858000" cy="6519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Summary</a:t>
            </a:r>
            <a:endParaRPr lang="en-US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93FB40B-DFB3-4918-A94D-368D9814C4FD}"/>
              </a:ext>
            </a:extLst>
          </p:cNvPr>
          <p:cNvSpPr txBox="1"/>
          <p:nvPr/>
        </p:nvSpPr>
        <p:spPr>
          <a:xfrm>
            <a:off x="404191" y="1478306"/>
            <a:ext cx="8315652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This lecture introduces the basics concepts of data </a:t>
            </a:r>
            <a:r>
              <a:rPr lang="en-GB" sz="2400" spc="-25" dirty="0" err="1">
                <a:solidFill>
                  <a:srgbClr val="000000"/>
                </a:solidFill>
                <a:ea typeface="+mj-ea"/>
                <a:cs typeface="Tahoma"/>
              </a:rPr>
              <a:t>visualizaion</a:t>
            </a: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Why are we using data visualization?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Why does visualization work?.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The lecture includes topics such as perception and </a:t>
            </a:r>
            <a:r>
              <a:rPr lang="en-GB" sz="2400" spc="-25" dirty="0" err="1">
                <a:solidFill>
                  <a:srgbClr val="000000"/>
                </a:solidFill>
                <a:ea typeface="+mj-ea"/>
                <a:cs typeface="Tahoma"/>
              </a:rPr>
              <a:t>color</a:t>
            </a:r>
            <a:r>
              <a:rPr lang="en-GB" sz="2400" spc="-25" dirty="0">
                <a:solidFill>
                  <a:srgbClr val="000000"/>
                </a:solidFill>
                <a:ea typeface="+mj-ea"/>
                <a:cs typeface="Tahoma"/>
              </a:rPr>
              <a:t> and concepts such as exploratory data analysis, data-driven storytelling, visual variables, visual mappings, visualization pipeline, visualization techniques, visual representation, and visualization literacy.</a:t>
            </a:r>
            <a:endParaRPr lang="en-US" sz="2400" spc="-25" dirty="0">
              <a:solidFill>
                <a:srgbClr val="000000"/>
              </a:solidFill>
              <a:ea typeface="+mj-e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39397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4416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10" dirty="0">
                <a:solidFill>
                  <a:srgbClr val="000000"/>
                </a:solidFill>
                <a:latin typeface="Tahoma"/>
                <a:cs typeface="Tahoma"/>
              </a:rPr>
              <a:t>Recommended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50" dirty="0">
                <a:solidFill>
                  <a:srgbClr val="000000"/>
                </a:solidFill>
                <a:latin typeface="Tahoma"/>
                <a:cs typeface="Tahoma"/>
              </a:rPr>
              <a:t>Reading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561340" indent="-382270">
              <a:lnSpc>
                <a:spcPct val="100000"/>
              </a:lnSpc>
              <a:spcBef>
                <a:spcPts val="475"/>
              </a:spcBef>
              <a:buFont typeface="Tahoma"/>
              <a:buChar char="●"/>
              <a:tabLst>
                <a:tab pos="561975" algn="l"/>
                <a:tab pos="562610" algn="l"/>
              </a:tabLst>
            </a:pPr>
            <a:r>
              <a:rPr b="0" i="1" spc="155" dirty="0">
                <a:latin typeface="Arial"/>
                <a:cs typeface="Arial"/>
              </a:rPr>
              <a:t>Tamara</a:t>
            </a:r>
            <a:r>
              <a:rPr b="0" i="1" spc="-35" dirty="0">
                <a:latin typeface="Arial"/>
                <a:cs typeface="Arial"/>
              </a:rPr>
              <a:t> </a:t>
            </a:r>
            <a:r>
              <a:rPr b="0" i="1" spc="25" dirty="0">
                <a:latin typeface="Arial"/>
                <a:cs typeface="Arial"/>
              </a:rPr>
              <a:t>Munzner</a:t>
            </a:r>
            <a:r>
              <a:rPr b="0" spc="25" dirty="0">
                <a:latin typeface="Lucida Sans Unicode"/>
                <a:cs typeface="Lucida Sans Unicode"/>
              </a:rPr>
              <a:t>:</a:t>
            </a:r>
            <a:r>
              <a:rPr b="0" spc="-105" dirty="0">
                <a:latin typeface="Lucida Sans Unicode"/>
                <a:cs typeface="Lucida Sans Unicode"/>
              </a:rPr>
              <a:t> </a:t>
            </a:r>
            <a:r>
              <a:rPr spc="35" dirty="0"/>
              <a:t>Visualization</a:t>
            </a:r>
            <a:r>
              <a:rPr spc="-185" dirty="0"/>
              <a:t> </a:t>
            </a:r>
            <a:r>
              <a:rPr spc="65" dirty="0"/>
              <a:t>Analysis</a:t>
            </a:r>
            <a:r>
              <a:rPr spc="-180" dirty="0"/>
              <a:t> </a:t>
            </a:r>
            <a:r>
              <a:rPr spc="105" dirty="0"/>
              <a:t>and</a:t>
            </a:r>
            <a:r>
              <a:rPr spc="-185" dirty="0"/>
              <a:t> </a:t>
            </a:r>
            <a:r>
              <a:rPr spc="35" dirty="0"/>
              <a:t>Design</a:t>
            </a:r>
          </a:p>
          <a:p>
            <a:pPr marL="1018540" lvl="1" indent="-382270">
              <a:lnSpc>
                <a:spcPct val="100000"/>
              </a:lnSpc>
              <a:spcBef>
                <a:spcPts val="375"/>
              </a:spcBef>
              <a:buFont typeface="Tahoma"/>
              <a:buChar char="○"/>
              <a:tabLst>
                <a:tab pos="1019175" algn="l"/>
                <a:tab pos="1019810" algn="l"/>
              </a:tabLst>
            </a:pPr>
            <a:r>
              <a:rPr sz="2000" spc="75" dirty="0">
                <a:latin typeface="Lucida Sans Unicode"/>
                <a:cs typeface="Lucida Sans Unicode"/>
              </a:rPr>
              <a:t>Chapter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229" dirty="0">
                <a:latin typeface="Lucida Sans Unicode"/>
                <a:cs typeface="Lucida Sans Unicode"/>
              </a:rPr>
              <a:t>2.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What: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Data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Abstraction</a:t>
            </a:r>
            <a:endParaRPr sz="2000">
              <a:latin typeface="Lucida Sans Unicode"/>
              <a:cs typeface="Lucida Sans Unicode"/>
            </a:endParaRPr>
          </a:p>
          <a:p>
            <a:pPr marL="1018540" lvl="1" indent="-382270">
              <a:lnSpc>
                <a:spcPct val="100000"/>
              </a:lnSpc>
              <a:spcBef>
                <a:spcPts val="375"/>
              </a:spcBef>
              <a:buFont typeface="Tahoma"/>
              <a:buChar char="○"/>
              <a:tabLst>
                <a:tab pos="1019175" algn="l"/>
                <a:tab pos="1019810" algn="l"/>
              </a:tabLst>
            </a:pPr>
            <a:r>
              <a:rPr sz="2000" spc="75" dirty="0">
                <a:latin typeface="Lucida Sans Unicode"/>
                <a:cs typeface="Lucida Sans Unicode"/>
              </a:rPr>
              <a:t>Chapter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90" dirty="0">
                <a:latin typeface="Lucida Sans Unicode"/>
                <a:cs typeface="Lucida Sans Unicode"/>
              </a:rPr>
              <a:t>5.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30" dirty="0">
                <a:latin typeface="Lucida Sans Unicode"/>
                <a:cs typeface="Lucida Sans Unicode"/>
              </a:rPr>
              <a:t>Marks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114" dirty="0">
                <a:latin typeface="Lucida Sans Unicode"/>
                <a:cs typeface="Lucida Sans Unicode"/>
              </a:rPr>
              <a:t>and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55" dirty="0">
                <a:latin typeface="Lucida Sans Unicode"/>
                <a:cs typeface="Lucida Sans Unicode"/>
              </a:rPr>
              <a:t>Channels</a:t>
            </a:r>
            <a:endParaRPr sz="2000">
              <a:latin typeface="Lucida Sans Unicode"/>
              <a:cs typeface="Lucida Sans Unicode"/>
            </a:endParaRPr>
          </a:p>
          <a:p>
            <a:pPr marL="561340" indent="-382270">
              <a:lnSpc>
                <a:spcPct val="100000"/>
              </a:lnSpc>
              <a:spcBef>
                <a:spcPts val="375"/>
              </a:spcBef>
              <a:buFont typeface="Tahoma"/>
              <a:buChar char="●"/>
              <a:tabLst>
                <a:tab pos="561975" algn="l"/>
                <a:tab pos="562610" algn="l"/>
              </a:tabLst>
            </a:pPr>
            <a:r>
              <a:rPr b="0" i="1" spc="95" dirty="0">
                <a:latin typeface="Arial"/>
                <a:cs typeface="Arial"/>
              </a:rPr>
              <a:t>Albert</a:t>
            </a:r>
            <a:r>
              <a:rPr b="0" i="1" spc="175" dirty="0">
                <a:latin typeface="Arial"/>
                <a:cs typeface="Arial"/>
              </a:rPr>
              <a:t>o</a:t>
            </a:r>
            <a:r>
              <a:rPr b="0" i="1" spc="-40" dirty="0">
                <a:latin typeface="Arial"/>
                <a:cs typeface="Arial"/>
              </a:rPr>
              <a:t> </a:t>
            </a:r>
            <a:r>
              <a:rPr b="0" i="1" spc="110" dirty="0">
                <a:latin typeface="Arial"/>
                <a:cs typeface="Arial"/>
              </a:rPr>
              <a:t>Cair</a:t>
            </a:r>
            <a:r>
              <a:rPr b="0" i="1" spc="120" dirty="0">
                <a:latin typeface="Arial"/>
                <a:cs typeface="Arial"/>
              </a:rPr>
              <a:t>o</a:t>
            </a:r>
            <a:r>
              <a:rPr b="0" spc="-300" dirty="0">
                <a:latin typeface="Lucida Sans Unicode"/>
                <a:cs typeface="Lucida Sans Unicode"/>
              </a:rPr>
              <a:t>:</a:t>
            </a:r>
            <a:r>
              <a:rPr b="0" spc="-114" dirty="0">
                <a:latin typeface="Lucida Sans Unicode"/>
                <a:cs typeface="Lucida Sans Unicode"/>
              </a:rPr>
              <a:t> </a:t>
            </a:r>
            <a:r>
              <a:rPr dirty="0"/>
              <a:t>Th</a:t>
            </a:r>
            <a:r>
              <a:rPr spc="50" dirty="0"/>
              <a:t>e</a:t>
            </a:r>
            <a:r>
              <a:rPr spc="-190" dirty="0"/>
              <a:t> </a:t>
            </a:r>
            <a:r>
              <a:rPr spc="50" dirty="0"/>
              <a:t>Functiona</a:t>
            </a:r>
            <a:r>
              <a:rPr spc="-30" dirty="0"/>
              <a:t>l</a:t>
            </a:r>
            <a:r>
              <a:rPr spc="-190" dirty="0"/>
              <a:t> </a:t>
            </a:r>
            <a:r>
              <a:rPr spc="25" dirty="0"/>
              <a:t>Art</a:t>
            </a:r>
          </a:p>
          <a:p>
            <a:pPr marL="1018540" lvl="1" indent="-382270">
              <a:lnSpc>
                <a:spcPct val="100000"/>
              </a:lnSpc>
              <a:spcBef>
                <a:spcPts val="375"/>
              </a:spcBef>
              <a:buFont typeface="Tahoma"/>
              <a:buChar char="○"/>
              <a:tabLst>
                <a:tab pos="1019175" algn="l"/>
                <a:tab pos="1019810" algn="l"/>
              </a:tabLst>
            </a:pPr>
            <a:r>
              <a:rPr sz="2000" spc="75" dirty="0">
                <a:latin typeface="Lucida Sans Unicode"/>
                <a:cs typeface="Lucida Sans Unicode"/>
              </a:rPr>
              <a:t>Chapter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515" dirty="0">
                <a:latin typeface="Lucida Sans Unicode"/>
                <a:cs typeface="Lucida Sans Unicode"/>
              </a:rPr>
              <a:t>1: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0" dirty="0">
                <a:latin typeface="Lucida Sans Unicode"/>
                <a:cs typeface="Lucida Sans Unicode"/>
              </a:rPr>
              <a:t>Why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Visulize: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15" dirty="0">
                <a:latin typeface="Lucida Sans Unicode"/>
                <a:cs typeface="Lucida Sans Unicode"/>
              </a:rPr>
              <a:t>From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15" dirty="0">
                <a:latin typeface="Lucida Sans Unicode"/>
                <a:cs typeface="Lucida Sans Unicode"/>
              </a:rPr>
              <a:t>Information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15" dirty="0">
                <a:latin typeface="Lucida Sans Unicode"/>
                <a:cs typeface="Lucida Sans Unicode"/>
              </a:rPr>
              <a:t>to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30" dirty="0">
                <a:latin typeface="Lucida Sans Unicode"/>
                <a:cs typeface="Lucida Sans Unicode"/>
              </a:rPr>
              <a:t>Visdom</a:t>
            </a:r>
            <a:endParaRPr sz="2000">
              <a:latin typeface="Lucida Sans Unicode"/>
              <a:cs typeface="Lucida Sans Unicode"/>
            </a:endParaRPr>
          </a:p>
          <a:p>
            <a:pPr marL="1018540" lvl="1" indent="-382270">
              <a:lnSpc>
                <a:spcPct val="100000"/>
              </a:lnSpc>
              <a:spcBef>
                <a:spcPts val="375"/>
              </a:spcBef>
              <a:buFont typeface="Tahoma"/>
              <a:buChar char="○"/>
              <a:tabLst>
                <a:tab pos="1019175" algn="l"/>
                <a:tab pos="1019810" algn="l"/>
              </a:tabLst>
            </a:pPr>
            <a:r>
              <a:rPr sz="2000" spc="75" dirty="0">
                <a:latin typeface="Lucida Sans Unicode"/>
                <a:cs typeface="Lucida Sans Unicode"/>
              </a:rPr>
              <a:t>Chapter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215" dirty="0">
                <a:latin typeface="Lucida Sans Unicode"/>
                <a:cs typeface="Lucida Sans Unicode"/>
              </a:rPr>
              <a:t>2: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10" dirty="0">
                <a:latin typeface="Lucida Sans Unicode"/>
                <a:cs typeface="Lucida Sans Unicode"/>
              </a:rPr>
              <a:t>Forms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114" dirty="0">
                <a:latin typeface="Lucida Sans Unicode"/>
                <a:cs typeface="Lucida Sans Unicode"/>
              </a:rPr>
              <a:t>and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Functions: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Visualization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114" dirty="0">
                <a:latin typeface="Lucida Sans Unicode"/>
                <a:cs typeface="Lucida Sans Unicode"/>
              </a:rPr>
              <a:t>as</a:t>
            </a:r>
            <a:r>
              <a:rPr sz="2000" spc="-110" dirty="0">
                <a:latin typeface="Lucida Sans Unicode"/>
                <a:cs typeface="Lucida Sans Unicode"/>
              </a:rPr>
              <a:t> </a:t>
            </a:r>
            <a:r>
              <a:rPr sz="2000" spc="25" dirty="0">
                <a:latin typeface="Lucida Sans Unicode"/>
                <a:cs typeface="Lucida Sans Unicode"/>
              </a:rPr>
              <a:t>Technology</a:t>
            </a:r>
            <a:endParaRPr sz="2000">
              <a:latin typeface="Lucida Sans Unicode"/>
              <a:cs typeface="Lucida Sans Unicode"/>
            </a:endParaRPr>
          </a:p>
          <a:p>
            <a:pPr marL="561340" indent="-382270">
              <a:lnSpc>
                <a:spcPct val="100000"/>
              </a:lnSpc>
              <a:spcBef>
                <a:spcPts val="375"/>
              </a:spcBef>
              <a:buFont typeface="Tahoma"/>
              <a:buChar char="●"/>
              <a:tabLst>
                <a:tab pos="561975" algn="l"/>
                <a:tab pos="562610" algn="l"/>
              </a:tabLst>
            </a:pPr>
            <a:r>
              <a:rPr b="0" i="1" spc="110" dirty="0">
                <a:latin typeface="Arial"/>
                <a:cs typeface="Arial"/>
              </a:rPr>
              <a:t>And</a:t>
            </a:r>
            <a:r>
              <a:rPr b="0" i="1" spc="85" dirty="0">
                <a:latin typeface="Arial"/>
                <a:cs typeface="Arial"/>
              </a:rPr>
              <a:t>y</a:t>
            </a:r>
            <a:r>
              <a:rPr b="0" i="1" spc="-40" dirty="0">
                <a:latin typeface="Arial"/>
                <a:cs typeface="Arial"/>
              </a:rPr>
              <a:t> </a:t>
            </a:r>
            <a:r>
              <a:rPr b="0" i="1" spc="-50" dirty="0">
                <a:latin typeface="Arial"/>
                <a:cs typeface="Arial"/>
              </a:rPr>
              <a:t>Kir</a:t>
            </a:r>
            <a:r>
              <a:rPr b="0" i="1" spc="-70" dirty="0">
                <a:latin typeface="Arial"/>
                <a:cs typeface="Arial"/>
              </a:rPr>
              <a:t>k</a:t>
            </a:r>
            <a:r>
              <a:rPr b="0" spc="-300" dirty="0">
                <a:latin typeface="Lucida Sans Unicode"/>
                <a:cs typeface="Lucida Sans Unicode"/>
              </a:rPr>
              <a:t>:</a:t>
            </a:r>
            <a:r>
              <a:rPr b="0" spc="-114" dirty="0">
                <a:latin typeface="Lucida Sans Unicode"/>
                <a:cs typeface="Lucida Sans Unicode"/>
              </a:rPr>
              <a:t> </a:t>
            </a:r>
            <a:r>
              <a:rPr spc="30" dirty="0"/>
              <a:t>Dat</a:t>
            </a:r>
            <a:r>
              <a:rPr spc="155" dirty="0"/>
              <a:t>a</a:t>
            </a:r>
            <a:r>
              <a:rPr spc="-190" dirty="0"/>
              <a:t> </a:t>
            </a:r>
            <a:r>
              <a:rPr spc="35" dirty="0"/>
              <a:t>Visualization</a:t>
            </a:r>
          </a:p>
          <a:p>
            <a:pPr marL="1018540" lvl="1" indent="-382270">
              <a:lnSpc>
                <a:spcPct val="100000"/>
              </a:lnSpc>
              <a:spcBef>
                <a:spcPts val="375"/>
              </a:spcBef>
              <a:buFont typeface="Tahoma"/>
              <a:buChar char="○"/>
              <a:tabLst>
                <a:tab pos="1019175" algn="l"/>
                <a:tab pos="1019810" algn="l"/>
              </a:tabLst>
            </a:pPr>
            <a:r>
              <a:rPr sz="2000" spc="75" dirty="0">
                <a:latin typeface="Lucida Sans Unicode"/>
                <a:cs typeface="Lucida Sans Unicode"/>
              </a:rPr>
              <a:t>Chapter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515" dirty="0">
                <a:latin typeface="Lucida Sans Unicode"/>
                <a:cs typeface="Lucida Sans Unicode"/>
              </a:rPr>
              <a:t>1: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5" dirty="0">
                <a:latin typeface="Lucida Sans Unicode"/>
                <a:cs typeface="Lucida Sans Unicode"/>
              </a:rPr>
              <a:t>Defining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95" dirty="0">
                <a:latin typeface="Lucida Sans Unicode"/>
                <a:cs typeface="Lucida Sans Unicode"/>
              </a:rPr>
              <a:t>Data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20" dirty="0">
                <a:latin typeface="Lucida Sans Unicode"/>
                <a:cs typeface="Lucida Sans Unicode"/>
              </a:rPr>
              <a:t>Visualization</a:t>
            </a:r>
            <a:endParaRPr sz="2000">
              <a:latin typeface="Lucida Sans Unicode"/>
              <a:cs typeface="Lucida Sans Unicode"/>
            </a:endParaRPr>
          </a:p>
          <a:p>
            <a:pPr marL="561340" indent="-382270">
              <a:lnSpc>
                <a:spcPct val="100000"/>
              </a:lnSpc>
              <a:spcBef>
                <a:spcPts val="375"/>
              </a:spcBef>
              <a:buFont typeface="Tahoma"/>
              <a:buChar char="●"/>
              <a:tabLst>
                <a:tab pos="561975" algn="l"/>
                <a:tab pos="562610" algn="l"/>
              </a:tabLst>
            </a:pPr>
            <a:r>
              <a:rPr b="0" i="1" spc="105" dirty="0">
                <a:latin typeface="Arial"/>
                <a:cs typeface="Arial"/>
              </a:rPr>
              <a:t>Jaques</a:t>
            </a:r>
            <a:r>
              <a:rPr b="0" i="1" spc="-35" dirty="0">
                <a:latin typeface="Arial"/>
                <a:cs typeface="Arial"/>
              </a:rPr>
              <a:t> </a:t>
            </a:r>
            <a:r>
              <a:rPr b="0" i="1" spc="20" dirty="0">
                <a:latin typeface="Arial"/>
                <a:cs typeface="Arial"/>
              </a:rPr>
              <a:t>Bertin:</a:t>
            </a:r>
            <a:r>
              <a:rPr b="0" i="1" spc="-40" dirty="0">
                <a:latin typeface="Arial"/>
                <a:cs typeface="Arial"/>
              </a:rPr>
              <a:t> </a:t>
            </a:r>
            <a:r>
              <a:rPr spc="45" dirty="0"/>
              <a:t>Semiology</a:t>
            </a:r>
            <a:r>
              <a:rPr spc="-185" dirty="0"/>
              <a:t> </a:t>
            </a:r>
            <a:r>
              <a:rPr spc="5" dirty="0"/>
              <a:t>of</a:t>
            </a:r>
            <a:r>
              <a:rPr spc="-185" dirty="0"/>
              <a:t> </a:t>
            </a:r>
            <a:r>
              <a:rPr spc="70" dirty="0"/>
              <a:t>Graphics</a:t>
            </a:r>
          </a:p>
          <a:p>
            <a:pPr marL="1018540" indent="-382270">
              <a:lnSpc>
                <a:spcPct val="100000"/>
              </a:lnSpc>
              <a:spcBef>
                <a:spcPts val="375"/>
              </a:spcBef>
              <a:buFont typeface="Arial"/>
              <a:buChar char="○"/>
              <a:tabLst>
                <a:tab pos="1019175" algn="l"/>
                <a:tab pos="1019810" algn="l"/>
              </a:tabLst>
            </a:pPr>
            <a:r>
              <a:rPr b="0" u="none" spc="-150" dirty="0">
                <a:latin typeface="Lucida Sans Unicode"/>
                <a:cs typeface="Lucida Sans Unicode"/>
              </a:rPr>
              <a:t>II.C:</a:t>
            </a:r>
            <a:r>
              <a:rPr b="0" u="none" spc="-114" dirty="0">
                <a:latin typeface="Lucida Sans Unicode"/>
                <a:cs typeface="Lucida Sans Unicode"/>
              </a:rPr>
              <a:t> </a:t>
            </a:r>
            <a:r>
              <a:rPr b="0" u="none" spc="-30" dirty="0">
                <a:latin typeface="Lucida Sans Unicode"/>
                <a:cs typeface="Lucida Sans Unicode"/>
              </a:rPr>
              <a:t>The</a:t>
            </a:r>
            <a:r>
              <a:rPr b="0" u="none" spc="-114" dirty="0">
                <a:latin typeface="Lucida Sans Unicode"/>
                <a:cs typeface="Lucida Sans Unicode"/>
              </a:rPr>
              <a:t> </a:t>
            </a:r>
            <a:r>
              <a:rPr b="0" u="none" spc="5" dirty="0">
                <a:latin typeface="Lucida Sans Unicode"/>
                <a:cs typeface="Lucida Sans Unicode"/>
              </a:rPr>
              <a:t>retinal</a:t>
            </a:r>
            <a:r>
              <a:rPr b="0" u="none" spc="-114" dirty="0">
                <a:latin typeface="Lucida Sans Unicode"/>
                <a:cs typeface="Lucida Sans Unicode"/>
              </a:rPr>
              <a:t> </a:t>
            </a:r>
            <a:r>
              <a:rPr b="0" u="none" spc="45" dirty="0">
                <a:latin typeface="Lucida Sans Unicode"/>
                <a:cs typeface="Lucida Sans Unicode"/>
              </a:rPr>
              <a:t>variables</a:t>
            </a:r>
          </a:p>
          <a:p>
            <a:pPr marL="561340" marR="673100" indent="-382270">
              <a:lnSpc>
                <a:spcPct val="115599"/>
              </a:lnSpc>
              <a:buFont typeface="Tahoma"/>
              <a:buChar char="●"/>
              <a:tabLst>
                <a:tab pos="561975" algn="l"/>
                <a:tab pos="562610" algn="l"/>
              </a:tabLst>
            </a:pPr>
            <a:r>
              <a:rPr b="0" spc="60" dirty="0">
                <a:latin typeface="Lucida Sans Unicode"/>
                <a:cs typeface="Lucida Sans Unicode"/>
              </a:rPr>
              <a:t>Cleveland </a:t>
            </a:r>
            <a:r>
              <a:rPr b="0" spc="-40" dirty="0">
                <a:latin typeface="Lucida Sans Unicode"/>
                <a:cs typeface="Lucida Sans Unicode"/>
              </a:rPr>
              <a:t>&amp; </a:t>
            </a:r>
            <a:r>
              <a:rPr b="0" spc="-55" dirty="0">
                <a:latin typeface="Lucida Sans Unicode"/>
                <a:cs typeface="Lucida Sans Unicode"/>
              </a:rPr>
              <a:t>MaGill: </a:t>
            </a:r>
            <a:r>
              <a:rPr spc="70" dirty="0"/>
              <a:t>Graphical </a:t>
            </a:r>
            <a:r>
              <a:rPr spc="15" dirty="0"/>
              <a:t>Perception: </a:t>
            </a:r>
            <a:r>
              <a:rPr spc="10" dirty="0"/>
              <a:t>Theory, </a:t>
            </a:r>
            <a:r>
              <a:rPr u="none" spc="15" dirty="0"/>
              <a:t> </a:t>
            </a:r>
            <a:r>
              <a:rPr spc="20" dirty="0"/>
              <a:t>Experimentation,</a:t>
            </a:r>
            <a:r>
              <a:rPr spc="-180" dirty="0"/>
              <a:t> </a:t>
            </a:r>
            <a:r>
              <a:rPr spc="105" dirty="0"/>
              <a:t>and</a:t>
            </a:r>
            <a:r>
              <a:rPr spc="-175" dirty="0"/>
              <a:t> </a:t>
            </a:r>
            <a:r>
              <a:rPr spc="55" dirty="0"/>
              <a:t>Application</a:t>
            </a:r>
            <a:r>
              <a:rPr spc="-175" dirty="0"/>
              <a:t> </a:t>
            </a:r>
            <a:r>
              <a:rPr spc="15" dirty="0"/>
              <a:t>to</a:t>
            </a:r>
            <a:r>
              <a:rPr spc="-175" dirty="0"/>
              <a:t> </a:t>
            </a:r>
            <a:r>
              <a:rPr spc="35" dirty="0"/>
              <a:t>the</a:t>
            </a:r>
            <a:r>
              <a:rPr spc="-175" dirty="0"/>
              <a:t> </a:t>
            </a:r>
            <a:r>
              <a:rPr spc="50" dirty="0"/>
              <a:t>Development</a:t>
            </a:r>
            <a:r>
              <a:rPr spc="-175" dirty="0"/>
              <a:t> </a:t>
            </a:r>
            <a:r>
              <a:rPr spc="5" dirty="0"/>
              <a:t>of </a:t>
            </a:r>
            <a:r>
              <a:rPr u="none" spc="-570" dirty="0"/>
              <a:t> </a:t>
            </a:r>
            <a:r>
              <a:rPr spc="80" dirty="0"/>
              <a:t>Graphica</a:t>
            </a:r>
            <a:r>
              <a:rPr spc="-30" dirty="0"/>
              <a:t>l</a:t>
            </a:r>
            <a:r>
              <a:rPr spc="-190" dirty="0"/>
              <a:t> </a:t>
            </a:r>
            <a:r>
              <a:rPr spc="55" dirty="0"/>
              <a:t>Method</a:t>
            </a:r>
            <a:r>
              <a:rPr spc="35" dirty="0"/>
              <a:t>s</a:t>
            </a:r>
            <a:r>
              <a:rPr b="0" spc="-285" dirty="0">
                <a:latin typeface="Lucida Sans Unicode"/>
                <a:cs typeface="Lucida Sans Unicode"/>
              </a:rPr>
              <a:t>,</a:t>
            </a:r>
            <a:r>
              <a:rPr b="0" spc="-140" dirty="0">
                <a:latin typeface="Lucida Sans Unicode"/>
                <a:cs typeface="Lucida Sans Unicode"/>
              </a:rPr>
              <a:t> </a:t>
            </a:r>
            <a:r>
              <a:rPr b="0" spc="-195" dirty="0">
                <a:latin typeface="Lucida Sans Unicode"/>
                <a:cs typeface="Lucida Sans Unicode"/>
              </a:rPr>
              <a:t>1984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2400" b="1" kern="1200" spc="1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Anscombe's</a:t>
            </a:r>
            <a:r>
              <a:rPr lang="en-US" sz="2400" b="1" kern="1200" spc="-26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spc="6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Quartet</a:t>
            </a:r>
            <a:endParaRPr lang="en-US" sz="2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2987" y="1621136"/>
            <a:ext cx="5085525" cy="361339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4C6C6-F76D-4B62-8F71-699C9B4B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57" y="2960716"/>
            <a:ext cx="3027251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 most learn !!!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ython Numpy Tutorial | Learn Numpy Arrays With Examples | Edureka">
            <a:extLst>
              <a:ext uri="{FF2B5EF4-FFF2-40B4-BE49-F238E27FC236}">
                <a16:creationId xmlns:a16="http://schemas.microsoft.com/office/drawing/2014/main" id="{B5397D87-30A7-46B6-8F53-7EABDF314A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0254" y="2630261"/>
            <a:ext cx="4152000" cy="24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ython (programming language) - Wikipedia">
            <a:extLst>
              <a:ext uri="{FF2B5EF4-FFF2-40B4-BE49-F238E27FC236}">
                <a16:creationId xmlns:a16="http://schemas.microsoft.com/office/drawing/2014/main" id="{93C0E65A-EF5B-7180-FBA9-A4C4064B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14" y="197907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AC6A57-B665-FFD3-431A-1F56CB39067E}"/>
              </a:ext>
            </a:extLst>
          </p:cNvPr>
          <p:cNvSpPr txBox="1"/>
          <p:nvPr/>
        </p:nvSpPr>
        <p:spPr>
          <a:xfrm>
            <a:off x="7055501" y="18019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Basic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CA066-668D-DA51-0D94-3B62A1C3A9A8}"/>
              </a:ext>
            </a:extLst>
          </p:cNvPr>
          <p:cNvSpPr txBox="1"/>
          <p:nvPr/>
        </p:nvSpPr>
        <p:spPr>
          <a:xfrm>
            <a:off x="4622695" y="5463683"/>
            <a:ext cx="415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https://www.tableau.com/learn/articles/data-visualization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3666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E997EA8-C1CF-41B8-F92F-AA273988C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D69F59-1467-4495-BF4A-73172A33C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>
                <a:solidFill>
                  <a:schemeClr val="tx1"/>
                </a:solidFill>
                <a:latin typeface="+mj-lt"/>
                <a:cs typeface="+mj-cs"/>
              </a:rPr>
              <a:t>Improve yourself.</a:t>
            </a:r>
          </a:p>
        </p:txBody>
      </p:sp>
      <p:graphicFrame>
        <p:nvGraphicFramePr>
          <p:cNvPr id="9" name="CaixaDeTexto 6">
            <a:extLst>
              <a:ext uri="{FF2B5EF4-FFF2-40B4-BE49-F238E27FC236}">
                <a16:creationId xmlns:a16="http://schemas.microsoft.com/office/drawing/2014/main" id="{D41255AF-586C-FF3F-FD53-A3892F470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32570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0B844D-27DB-E565-0017-114D503BEBFB}"/>
              </a:ext>
            </a:extLst>
          </p:cNvPr>
          <p:cNvSpPr txBox="1"/>
          <p:nvPr/>
        </p:nvSpPr>
        <p:spPr>
          <a:xfrm>
            <a:off x="1981200" y="5807631"/>
            <a:ext cx="670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https://www.tableau.com/learn/articles/data-visualization</a:t>
            </a:r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1F7CD-BBFA-2407-7C57-137C69A56800}"/>
              </a:ext>
            </a:extLst>
          </p:cNvPr>
          <p:cNvSpPr txBox="1"/>
          <p:nvPr/>
        </p:nvSpPr>
        <p:spPr>
          <a:xfrm>
            <a:off x="1981200" y="6311900"/>
            <a:ext cx="4653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9"/>
              </a:rPr>
              <a:t>https://scipython.com/book/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5037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827986" y="5436841"/>
            <a:ext cx="5657850" cy="567848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249624" indent="-249624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dirty="0">
                <a:latin typeface="Gill Sans" pitchFamily="34" charset="0"/>
              </a:rPr>
              <a:t>ANY QUESTIONS?</a:t>
            </a:r>
          </a:p>
        </p:txBody>
      </p:sp>
      <p:pic>
        <p:nvPicPr>
          <p:cNvPr id="7" name="Εικόνα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1251220"/>
            <a:ext cx="6558087" cy="3886979"/>
          </a:xfrm>
          <a:prstGeom prst="rect">
            <a:avLst/>
          </a:prstGeom>
        </p:spPr>
      </p:pic>
      <p:sp>
        <p:nvSpPr>
          <p:cNvPr id="2" name="Marcador de Posição do Número do Diapositivo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C7AFF7-09EF-4210-BC18-B9CAA3C8318B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638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245767"/>
            <a:ext cx="3784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10" dirty="0">
                <a:solidFill>
                  <a:srgbClr val="000000"/>
                </a:solidFill>
                <a:latin typeface="Tahoma"/>
                <a:cs typeface="Tahoma"/>
              </a:rPr>
              <a:t>Anscombe's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60" dirty="0">
                <a:solidFill>
                  <a:srgbClr val="000000"/>
                </a:solidFill>
                <a:latin typeface="Tahoma"/>
                <a:cs typeface="Tahoma"/>
              </a:rPr>
              <a:t>Quartet</a:t>
            </a:r>
            <a:endParaRPr sz="280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139" y="1880423"/>
            <a:ext cx="4279512" cy="30396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2450" y="1822024"/>
            <a:ext cx="4071623" cy="30492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199025"/>
            <a:ext cx="38703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000000"/>
                </a:solidFill>
                <a:latin typeface="Tahoma"/>
                <a:cs typeface="Tahoma"/>
              </a:rPr>
              <a:t>(Possible)</a:t>
            </a:r>
            <a:r>
              <a:rPr sz="2800" b="1" spc="-2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2800" b="1" spc="20" dirty="0">
                <a:solidFill>
                  <a:srgbClr val="000000"/>
                </a:solidFill>
                <a:latin typeface="Tahoma"/>
                <a:cs typeface="Tahoma"/>
              </a:rPr>
              <a:t>Definitions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040707"/>
            <a:ext cx="5109845" cy="18389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469265" marR="5080" indent="-457200">
              <a:lnSpc>
                <a:spcPts val="2850"/>
              </a:lnSpc>
              <a:spcBef>
                <a:spcPts val="219"/>
              </a:spcBef>
            </a:pPr>
            <a:r>
              <a:rPr sz="2400" spc="-130" dirty="0">
                <a:latin typeface="Lucida Sans Unicode"/>
                <a:cs typeface="Lucida Sans Unicode"/>
              </a:rPr>
              <a:t>"The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35" dirty="0">
                <a:latin typeface="Lucida Sans Unicode"/>
                <a:cs typeface="Lucida Sans Unicode"/>
              </a:rPr>
              <a:t>use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of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spc="90" dirty="0">
                <a:latin typeface="Tahoma"/>
                <a:cs typeface="Tahoma"/>
              </a:rPr>
              <a:t>computer-supported</a:t>
            </a:r>
            <a:r>
              <a:rPr sz="2400" spc="-425" dirty="0">
                <a:latin typeface="Lucida Sans Unicode"/>
                <a:cs typeface="Lucida Sans Unicode"/>
              </a:rPr>
              <a:t>,  </a:t>
            </a:r>
            <a:r>
              <a:rPr sz="2400" b="1" spc="15" dirty="0">
                <a:latin typeface="Tahoma"/>
                <a:cs typeface="Tahoma"/>
              </a:rPr>
              <a:t>interactive</a:t>
            </a:r>
            <a:r>
              <a:rPr sz="2400" spc="15" dirty="0">
                <a:latin typeface="Lucida Sans Unicode"/>
                <a:cs typeface="Lucida Sans Unicode"/>
              </a:rPr>
              <a:t>,</a:t>
            </a:r>
            <a:endParaRPr sz="2400">
              <a:latin typeface="Lucida Sans Unicode"/>
              <a:cs typeface="Lucida Sans Unicode"/>
            </a:endParaRPr>
          </a:p>
          <a:p>
            <a:pPr marL="469265">
              <a:lnSpc>
                <a:spcPts val="2745"/>
              </a:lnSpc>
            </a:pPr>
            <a:r>
              <a:rPr sz="2400" b="1" spc="70" dirty="0">
                <a:latin typeface="Tahoma"/>
                <a:cs typeface="Tahoma"/>
              </a:rPr>
              <a:t>visual</a:t>
            </a:r>
            <a:r>
              <a:rPr sz="2400" b="1" spc="-225" dirty="0">
                <a:latin typeface="Tahoma"/>
                <a:cs typeface="Tahoma"/>
              </a:rPr>
              <a:t> </a:t>
            </a:r>
            <a:r>
              <a:rPr sz="2400" b="1" spc="55" dirty="0">
                <a:latin typeface="Tahoma"/>
                <a:cs typeface="Tahoma"/>
              </a:rPr>
              <a:t>representations</a:t>
            </a:r>
            <a:r>
              <a:rPr sz="2400" b="1" spc="-45" dirty="0">
                <a:latin typeface="Tahoma"/>
                <a:cs typeface="Tahoma"/>
              </a:rPr>
              <a:t> </a:t>
            </a:r>
            <a:r>
              <a:rPr sz="2400" spc="-15" dirty="0">
                <a:latin typeface="Lucida Sans Unicode"/>
                <a:cs typeface="Lucida Sans Unicode"/>
              </a:rPr>
              <a:t>of</a:t>
            </a:r>
            <a:endParaRPr sz="2400">
              <a:latin typeface="Lucida Sans Unicode"/>
              <a:cs typeface="Lucida Sans Unicode"/>
            </a:endParaRPr>
          </a:p>
          <a:p>
            <a:pPr marL="469265" marR="1898650">
              <a:lnSpc>
                <a:spcPts val="2850"/>
              </a:lnSpc>
              <a:spcBef>
                <a:spcPts val="105"/>
              </a:spcBef>
            </a:pPr>
            <a:r>
              <a:rPr sz="2400" b="1" spc="95" dirty="0">
                <a:latin typeface="Tahoma"/>
                <a:cs typeface="Tahoma"/>
              </a:rPr>
              <a:t>abstract</a:t>
            </a:r>
            <a:r>
              <a:rPr sz="2400" b="1" spc="-225" dirty="0">
                <a:latin typeface="Tahoma"/>
                <a:cs typeface="Tahoma"/>
              </a:rPr>
              <a:t> </a:t>
            </a:r>
            <a:r>
              <a:rPr sz="2400" b="1" spc="120" dirty="0">
                <a:latin typeface="Tahoma"/>
                <a:cs typeface="Tahoma"/>
              </a:rPr>
              <a:t>data</a:t>
            </a:r>
            <a:r>
              <a:rPr sz="2400" b="1" spc="-45" dirty="0">
                <a:latin typeface="Tahoma"/>
                <a:cs typeface="Tahoma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to  </a:t>
            </a:r>
            <a:r>
              <a:rPr sz="2400" spc="10" dirty="0">
                <a:latin typeface="Lucida Sans Unicode"/>
                <a:cs typeface="Lucida Sans Unicode"/>
              </a:rPr>
              <a:t>amplify</a:t>
            </a:r>
            <a:r>
              <a:rPr sz="2400" spc="-280" dirty="0">
                <a:latin typeface="Lucida Sans Unicode"/>
                <a:cs typeface="Lucida Sans Unicode"/>
              </a:rPr>
              <a:t> </a:t>
            </a:r>
            <a:r>
              <a:rPr sz="2400" b="1" spc="55" dirty="0">
                <a:latin typeface="Tahoma"/>
                <a:cs typeface="Tahoma"/>
              </a:rPr>
              <a:t>cognition</a:t>
            </a:r>
            <a:r>
              <a:rPr sz="2400" spc="-340" dirty="0">
                <a:latin typeface="Lucida Sans Unicode"/>
                <a:cs typeface="Lucida Sans Unicode"/>
              </a:rPr>
              <a:t>"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3574357"/>
            <a:ext cx="6255385" cy="111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0"/>
              </a:spcBef>
            </a:pPr>
            <a:r>
              <a:rPr sz="2400" spc="-145" dirty="0">
                <a:latin typeface="Lucida Sans Unicode"/>
                <a:cs typeface="Lucida Sans Unicode"/>
              </a:rPr>
              <a:t>..an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spc="95" dirty="0">
                <a:latin typeface="Tahoma"/>
                <a:cs typeface="Tahoma"/>
              </a:rPr>
              <a:t>accessible</a:t>
            </a:r>
            <a:r>
              <a:rPr sz="2400" b="1" spc="-225" dirty="0">
                <a:latin typeface="Tahoma"/>
                <a:cs typeface="Tahoma"/>
              </a:rPr>
              <a:t> </a:t>
            </a:r>
            <a:r>
              <a:rPr sz="2400" b="1" spc="100" dirty="0">
                <a:latin typeface="Tahoma"/>
                <a:cs typeface="Tahoma"/>
              </a:rPr>
              <a:t>way</a:t>
            </a:r>
            <a:r>
              <a:rPr sz="2400" b="1" spc="-225" dirty="0">
                <a:latin typeface="Tahoma"/>
                <a:cs typeface="Tahoma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to</a:t>
            </a:r>
            <a:endParaRPr sz="2400">
              <a:latin typeface="Lucida Sans Unicode"/>
              <a:cs typeface="Lucida Sans Unicode"/>
            </a:endParaRPr>
          </a:p>
          <a:p>
            <a:pPr marL="469265">
              <a:lnSpc>
                <a:spcPts val="2850"/>
              </a:lnSpc>
            </a:pPr>
            <a:r>
              <a:rPr sz="2400" b="1" spc="70" dirty="0">
                <a:latin typeface="Tahoma"/>
                <a:cs typeface="Tahoma"/>
              </a:rPr>
              <a:t>see</a:t>
            </a:r>
            <a:r>
              <a:rPr sz="2400" b="1" spc="-225" dirty="0">
                <a:latin typeface="Tahoma"/>
                <a:cs typeface="Tahoma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and</a:t>
            </a:r>
            <a:r>
              <a:rPr sz="2400" spc="-280" dirty="0">
                <a:latin typeface="Lucida Sans Unicode"/>
                <a:cs typeface="Lucida Sans Unicode"/>
              </a:rPr>
              <a:t> </a:t>
            </a:r>
            <a:r>
              <a:rPr sz="2400" b="1" spc="80" dirty="0">
                <a:latin typeface="Tahoma"/>
                <a:cs typeface="Tahoma"/>
              </a:rPr>
              <a:t>understand</a:t>
            </a:r>
            <a:endParaRPr sz="2400">
              <a:latin typeface="Tahoma"/>
              <a:cs typeface="Tahoma"/>
            </a:endParaRPr>
          </a:p>
          <a:p>
            <a:pPr marL="469265">
              <a:lnSpc>
                <a:spcPts val="2865"/>
              </a:lnSpc>
            </a:pPr>
            <a:r>
              <a:rPr sz="2400" b="1" spc="55" dirty="0">
                <a:latin typeface="Tahoma"/>
                <a:cs typeface="Tahoma"/>
              </a:rPr>
              <a:t>trends</a:t>
            </a:r>
            <a:r>
              <a:rPr sz="2400" spc="-425" dirty="0">
                <a:latin typeface="Lucida Sans Unicode"/>
                <a:cs typeface="Lucida Sans Unicode"/>
              </a:rPr>
              <a:t>,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spc="25" dirty="0">
                <a:latin typeface="Tahoma"/>
                <a:cs typeface="Tahoma"/>
              </a:rPr>
              <a:t>outliers</a:t>
            </a:r>
            <a:r>
              <a:rPr sz="2400" spc="-425" dirty="0">
                <a:latin typeface="Lucida Sans Unicode"/>
                <a:cs typeface="Lucida Sans Unicode"/>
              </a:rPr>
              <a:t>,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130" dirty="0">
                <a:latin typeface="Lucida Sans Unicode"/>
                <a:cs typeface="Lucida Sans Unicode"/>
              </a:rPr>
              <a:t>and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spc="65" dirty="0">
                <a:latin typeface="Tahoma"/>
                <a:cs typeface="Tahoma"/>
              </a:rPr>
              <a:t>patterns</a:t>
            </a:r>
            <a:r>
              <a:rPr sz="2400" b="1" spc="-45" dirty="0">
                <a:latin typeface="Tahoma"/>
                <a:cs typeface="Tahoma"/>
              </a:rPr>
              <a:t> </a:t>
            </a:r>
            <a:r>
              <a:rPr sz="2400" spc="-95" dirty="0">
                <a:latin typeface="Lucida Sans Unicode"/>
                <a:cs typeface="Lucida Sans Unicode"/>
              </a:rPr>
              <a:t>in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-30" dirty="0">
                <a:latin typeface="Lucida Sans Unicode"/>
                <a:cs typeface="Lucida Sans Unicode"/>
              </a:rPr>
              <a:t>data."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5384107"/>
            <a:ext cx="3035935" cy="11150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469265" marR="5080" indent="-457200">
              <a:lnSpc>
                <a:spcPts val="2850"/>
              </a:lnSpc>
              <a:spcBef>
                <a:spcPts val="220"/>
              </a:spcBef>
            </a:pPr>
            <a:r>
              <a:rPr sz="2400" spc="-440" dirty="0">
                <a:latin typeface="Lucida Sans Unicode"/>
                <a:cs typeface="Lucida Sans Unicode"/>
              </a:rPr>
              <a:t>...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to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spc="20" dirty="0">
                <a:latin typeface="Lucida Sans Unicode"/>
                <a:cs typeface="Lucida Sans Unicode"/>
              </a:rPr>
              <a:t>help</a:t>
            </a:r>
            <a:r>
              <a:rPr sz="2400" spc="-100" dirty="0">
                <a:latin typeface="Lucida Sans Unicode"/>
                <a:cs typeface="Lucida Sans Unicode"/>
              </a:rPr>
              <a:t> </a:t>
            </a:r>
            <a:r>
              <a:rPr sz="2400" b="1" spc="55" dirty="0">
                <a:latin typeface="Tahoma"/>
                <a:cs typeface="Tahoma"/>
              </a:rPr>
              <a:t>people  </a:t>
            </a:r>
            <a:r>
              <a:rPr sz="2400" spc="60" dirty="0">
                <a:latin typeface="Lucida Sans Unicode"/>
                <a:cs typeface="Lucida Sans Unicode"/>
              </a:rPr>
              <a:t>carry </a:t>
            </a:r>
            <a:r>
              <a:rPr sz="2400" spc="-5" dirty="0">
                <a:latin typeface="Lucida Sans Unicode"/>
                <a:cs typeface="Lucida Sans Unicode"/>
              </a:rPr>
              <a:t>out </a:t>
            </a:r>
            <a:r>
              <a:rPr sz="2400" b="1" spc="75" dirty="0">
                <a:latin typeface="Tahoma"/>
                <a:cs typeface="Tahoma"/>
              </a:rPr>
              <a:t>tasks </a:t>
            </a:r>
            <a:r>
              <a:rPr sz="2400" b="1" spc="80" dirty="0">
                <a:latin typeface="Tahoma"/>
                <a:cs typeface="Tahoma"/>
              </a:rPr>
              <a:t> </a:t>
            </a:r>
            <a:r>
              <a:rPr sz="2400" spc="70" dirty="0">
                <a:latin typeface="Lucida Sans Unicode"/>
                <a:cs typeface="Lucida Sans Unicode"/>
              </a:rPr>
              <a:t>more</a:t>
            </a:r>
            <a:r>
              <a:rPr sz="2400" spc="-155" dirty="0">
                <a:latin typeface="Lucida Sans Unicode"/>
                <a:cs typeface="Lucida Sans Unicode"/>
              </a:rPr>
              <a:t> </a:t>
            </a:r>
            <a:r>
              <a:rPr sz="2400" b="1" spc="45" dirty="0">
                <a:latin typeface="Tahoma"/>
                <a:cs typeface="Tahoma"/>
              </a:rPr>
              <a:t>effectively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0513" y="2498623"/>
            <a:ext cx="1759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110" dirty="0">
                <a:latin typeface="Arial"/>
                <a:cs typeface="Arial"/>
              </a:rPr>
              <a:t>Stuart</a:t>
            </a:r>
            <a:r>
              <a:rPr sz="2400" i="1" spc="-110" dirty="0">
                <a:latin typeface="Arial"/>
                <a:cs typeface="Arial"/>
              </a:rPr>
              <a:t> </a:t>
            </a:r>
            <a:r>
              <a:rPr sz="2400" i="1" spc="185" dirty="0">
                <a:latin typeface="Arial"/>
                <a:cs typeface="Arial"/>
              </a:rPr>
              <a:t>Card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51086" y="4296407"/>
            <a:ext cx="1243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130" dirty="0">
                <a:latin typeface="Arial"/>
                <a:cs typeface="Arial"/>
              </a:rPr>
              <a:t>Tableau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63977" y="6153533"/>
            <a:ext cx="256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185" dirty="0">
                <a:latin typeface="Arial"/>
                <a:cs typeface="Arial"/>
              </a:rPr>
              <a:t>Tamara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spc="90" dirty="0">
                <a:latin typeface="Arial"/>
                <a:cs typeface="Arial"/>
              </a:rPr>
              <a:t>Munzner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4DFC99-7A34-1607-BA3A-DB31DDD77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28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25">
                <a:solidFill>
                  <a:schemeClr val="tx1"/>
                </a:solidFill>
                <a:latin typeface="+mj-lt"/>
                <a:cs typeface="+mj-cs"/>
              </a:rPr>
              <a:t>Defining</a:t>
            </a:r>
            <a:r>
              <a:rPr lang="en-US" sz="4400" b="1" kern="1200" spc="-265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4400" b="1" kern="1200" spc="120">
                <a:solidFill>
                  <a:schemeClr val="tx1"/>
                </a:solidFill>
                <a:latin typeface="+mj-lt"/>
                <a:cs typeface="+mj-cs"/>
              </a:rPr>
              <a:t>Concepts</a:t>
            </a:r>
            <a:endParaRPr lang="en-US" sz="4400" kern="1200">
              <a:solidFill>
                <a:schemeClr val="tx1"/>
              </a:solidFill>
              <a:latin typeface="+mj-lt"/>
              <a:cs typeface="+mj-cs"/>
            </a:endParaRPr>
          </a:p>
        </p:txBody>
      </p:sp>
      <p:graphicFrame>
        <p:nvGraphicFramePr>
          <p:cNvPr id="43" name="object 3">
            <a:extLst>
              <a:ext uri="{FF2B5EF4-FFF2-40B4-BE49-F238E27FC236}">
                <a16:creationId xmlns:a16="http://schemas.microsoft.com/office/drawing/2014/main" id="{C3FBC281-A173-0A29-EEDF-A3A867576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194185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1232</Words>
  <Application>Microsoft Office PowerPoint</Application>
  <PresentationFormat>On-screen Show (4:3)</PresentationFormat>
  <Paragraphs>267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宋体</vt:lpstr>
      <vt:lpstr>Arial</vt:lpstr>
      <vt:lpstr>Calibri</vt:lpstr>
      <vt:lpstr>Cambria</vt:lpstr>
      <vt:lpstr>Gill Sans</vt:lpstr>
      <vt:lpstr>Lucida Sans Unicode</vt:lpstr>
      <vt:lpstr>Suisse</vt:lpstr>
      <vt:lpstr>Tahoma</vt:lpstr>
      <vt:lpstr>Trebuchet MS</vt:lpstr>
      <vt:lpstr>Office Theme</vt:lpstr>
      <vt:lpstr>1_Office Theme</vt:lpstr>
      <vt:lpstr>PowerPoint Presentation</vt:lpstr>
      <vt:lpstr>  What is visualization?  Why Visualize?  </vt:lpstr>
      <vt:lpstr>PowerPoint Presentation</vt:lpstr>
      <vt:lpstr>PowerPoint Presentation</vt:lpstr>
      <vt:lpstr>PowerPoint Presentation</vt:lpstr>
      <vt:lpstr>Anscombe's Quartet</vt:lpstr>
      <vt:lpstr>Anscombe's Quartet</vt:lpstr>
      <vt:lpstr>(Possible) Definitions</vt:lpstr>
      <vt:lpstr>Defining Concepts</vt:lpstr>
      <vt:lpstr>Action</vt:lpstr>
      <vt:lpstr>Encoding: designer</vt:lpstr>
      <vt:lpstr>1. Data</vt:lpstr>
      <vt:lpstr>2. Visual Mapping</vt:lpstr>
      <vt:lpstr>3. Rendering</vt:lpstr>
      <vt:lpstr>4. Perceiving</vt:lpstr>
      <vt:lpstr>5. Interpretation</vt:lpstr>
      <vt:lpstr>Encoding: designer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Preattentiveness</vt:lpstr>
      <vt:lpstr>PowerPoint Presentation</vt:lpstr>
      <vt:lpstr>Gestalt Laws</vt:lpstr>
      <vt:lpstr>Law of Similarity</vt:lpstr>
      <vt:lpstr>Law of Closure</vt:lpstr>
      <vt:lpstr>Law of Proximity</vt:lpstr>
      <vt:lpstr>Law of Enclosure</vt:lpstr>
      <vt:lpstr>Law of Continuity</vt:lpstr>
      <vt:lpstr>Gestalt Laws</vt:lpstr>
      <vt:lpstr>Gestalt Laws</vt:lpstr>
      <vt:lpstr>PowerPoint Presentation</vt:lpstr>
      <vt:lpstr>Continuity for line following</vt:lpstr>
      <vt:lpstr>Visual Patterns</vt:lpstr>
      <vt:lpstr>Visual Patterns</vt:lpstr>
      <vt:lpstr>Encoding: designer</vt:lpstr>
      <vt:lpstr>Data Types</vt:lpstr>
      <vt:lpstr>PowerPoint Presentation</vt:lpstr>
      <vt:lpstr>Encoding: designer</vt:lpstr>
      <vt:lpstr>Visual Marks</vt:lpstr>
      <vt:lpstr>Visual Variables</vt:lpstr>
      <vt:lpstr>PowerPoint Presentation</vt:lpstr>
      <vt:lpstr>PowerPoint Presentation</vt:lpstr>
      <vt:lpstr>Characteristics of Visual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decode bubbles?</vt:lpstr>
      <vt:lpstr>PowerPoint Presentation</vt:lpstr>
      <vt:lpstr>PowerPoint Presentation</vt:lpstr>
      <vt:lpstr>PowerPoint Presentation</vt:lpstr>
      <vt:lpstr>PowerPoint Presentation</vt:lpstr>
      <vt:lpstr>Recommended Reading</vt:lpstr>
      <vt:lpstr>You most learn !!!</vt:lpstr>
      <vt:lpstr>Improve yourself.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ASUS</dc:creator>
  <cp:lastModifiedBy>Lau Lima</cp:lastModifiedBy>
  <cp:revision>23</cp:revision>
  <dcterms:created xsi:type="dcterms:W3CDTF">2021-05-12T16:57:44Z</dcterms:created>
  <dcterms:modified xsi:type="dcterms:W3CDTF">2024-05-08T12:30:46Z</dcterms:modified>
</cp:coreProperties>
</file>